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3"/>
  </p:notesMasterIdLst>
  <p:handoutMasterIdLst>
    <p:handoutMasterId r:id="rId24"/>
  </p:handoutMasterIdLst>
  <p:sldIdLst>
    <p:sldId id="292" r:id="rId5"/>
    <p:sldId id="295" r:id="rId6"/>
    <p:sldId id="521" r:id="rId7"/>
    <p:sldId id="520" r:id="rId8"/>
    <p:sldId id="297" r:id="rId9"/>
    <p:sldId id="299" r:id="rId10"/>
    <p:sldId id="300" r:id="rId11"/>
    <p:sldId id="301" r:id="rId12"/>
    <p:sldId id="298" r:id="rId13"/>
    <p:sldId id="302" r:id="rId14"/>
    <p:sldId id="303" r:id="rId15"/>
    <p:sldId id="304" r:id="rId16"/>
    <p:sldId id="305" r:id="rId17"/>
    <p:sldId id="306" r:id="rId18"/>
    <p:sldId id="307" r:id="rId19"/>
    <p:sldId id="522" r:id="rId20"/>
    <p:sldId id="309" r:id="rId21"/>
    <p:sldId id="293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1A"/>
    <a:srgbClr val="E5F356"/>
    <a:srgbClr val="F3E068"/>
    <a:srgbClr val="E98B0D"/>
    <a:srgbClr val="F38B8D"/>
    <a:srgbClr val="C4DC4C"/>
    <a:srgbClr val="1CD0AB"/>
    <a:srgbClr val="EB2525"/>
    <a:srgbClr val="1E5082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13" autoAdjust="0"/>
    <p:restoredTop sz="94639" autoAdjust="0"/>
  </p:normalViewPr>
  <p:slideViewPr>
    <p:cSldViewPr snapToGrid="0">
      <p:cViewPr varScale="1">
        <p:scale>
          <a:sx n="81" d="100"/>
          <a:sy n="81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12/05/24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22:01:19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24575,'11'-1'0,"0"0"0,1 1 0,4 0 0,1 0 0,3 0 0,-3 0 0,-3 0 0,0 1 0,-5-1 0,3 0 0,-2 0 0,-1 0 0,1-1 0,-1 1 0,3 0 0,-1 0 0,2-1 0,-1 1 0,1-1 0,-2 1 0,0-2 0,-1 2 0,-1 0 0,-1 0 0,-1 0 0,-1 0 0,-1 0 0,0 0 0,1 0 0,1 0 0,1 0 0,2 0 0,0 0 0,1 0 0,-1 0 0,1 0 0,0 0 0,2 1 0,0 0 0,0-1 0,0 1 0,1-1 0,0 1 0,0 0 0,0 0 0,-2 0 0,0 0 0,0-1 0,-2 2 0,0-2 0,-2 0 0,0 0 0,2 0 0,-1 1 0,1-1 0,-4 0 0,1 0 0,0 0 0,1 1 0,1-1 0,3 1 0,-1 0 0,5-1 0,-1 0 0,-2 0 0,1 0 0,-3 0 0,0 1 0,0-1 0,0 0 0,0 0 0,2 0 0,-1 0 0,1 0 0,1 0 0,-1 0 0,0 0 0,0-1 0,1 1 0,0 0 0,0-1 0,1 1 0,-4 0 0,0-1 0,-2 1 0,-4 0 0,0 0 0,0 0 0,2 0 0,1 0 0,1 0 0,3 1 0,-2 0 0,3 0 0,-1-1 0,1 1 0,-1-1 0,1 1 0,-1 0 0,3-1 0,-2 0 0,-1 1 0,-1-1 0,-2 1 0,1-1 0,-1 1 0,0-1 0,2 1 0,1 0 0,3 0 0,1-1 0,0 1 0,-1-1 0,1 2 0,-2-2 0,1 0 0,-1 0 0,-1 0 0,-2 0 0,-2 0 0,1 0 0,-1 0 0,-1 0 0,-1 0 0,1 0 0,-3 0 0,1 0 0,-2 0 0,0 0 0,0 0 0,2 0 0,1 0 0,0 0 0,0 0 0,2 1 0,0-1 0,0 1 0,2-1 0,-2 0 0,2 0 0,-2 0 0,1 0 0,-1 1 0,0-1 0,0 0 0,2 0 0,1 1 0,3-1 0,-3 0 0,0 0 0,-1 0 0,-1 0 0,2 0 0,-2 0 0,0 0 0,2 0 0,-2 0 0,2-1 0,-1 0 0,-2 1 0,0-1 0,-1 1 0,0-1 0,0 1 0,-2 0 0,0 0 0,-1-1 0,-1 1 0,0 0 0,0-1 0,0 1 0,-1-1 0,0 1 0,2 0 0,-1-1 0,0 1 0,-1-1 0,2 1 0,-1-1 0,1 1 0,-1-1 0,0 1 0,0 0 0,1-1 0,1 1 0,1 0 0,0-1 0,0 1 0,-1 0 0,-2 0 0,0 0 0,-1 0 0,-1 0 0,0 0 0,0 0 0,-1-1 0,2 0 0,0 0 0,2-1 0,0 1 0,1 0 0,1 0 0,1 0 0,-1 1 0,-2-1 0,-1 0 0,-2 1 0,-1-1 0,0 1 0,1 0 0,-1-1 0,2 1 0,-1-1 0,3 1 0,0-1 0,1 0 0,0-1 0,0 1 0,-1 0 0,-1 0 0,-2 0 0,-7 1 0,4 0 0,-5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22:01:30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24575,'7'0'0,"1"1"0,2-1 0,0 0 0,3 0 0,1 0 0,4-1 0,2 1 0,-1-1 0,0 1 0,-4 0 0,-1 0 0,-2-1 0,-1 1 0,-2-1 0,3 1 0,2 0 0,1-2 0,0 2 0,-3-1 0,0 0 0,-2 1 0,1 0 0,-1 0 0,0 0 0,0 0 0,1 0 0,3 0 0,6 0 0,-3 0 0,8 1 0,-2-1 0,5 0 0,0 0 0,-1 0 0,-5 0 0,-2 0 0,-5 0 0,-1 0 0,-1 0 0,0 0 0,0 0 0,1-1 0,3 1 0,0 0 0,0 0 0,3 0 0,-3 0 0,0 0 0,-2 0 0,-2 1 0,1 0 0,0 0 0,3-1 0,-2 1 0,0 0 0,-1-1 0,0 0 0,1 0 0,2 0 0,-1 0 0,0-1 0,-2 0 0,1 1 0,-2-1 0,-2 1 0,-2 0 0,0 0 0,-1 0 0,2 1 0,2-1 0,0 1 0,1-1 0,0 0 0,0 0 0,2 0 0,2 0 0,-2 0 0,2 1 0,0 0 0,0 0 0,0 0 0,-2 0 0,3 0 0,-2-1 0,3 1 0,-1 0 0,1-1 0,3 1 0,2 0 0,4 0 0,-1 1 0,0-1 0,-7 0 0,0 1 0,-4-2 0,0 1 0,-2 0 0,-1 0 0,-2 0 0,1 1 0,2-1 0,2 0 0,0 0 0,1-1 0,-1 1 0,3 0 0,2 1 0,0-1 0,2 1 0,0 0 0,2 0 0,2-1 0,-5 0 0,0 0 0,-5 0 0,0 0 0,-1 0 0,0 0 0,-2 0 0,2 0 0,-1 0 0,1 0 0,0 0 0,-2-1 0,1 1 0,-1-1 0,0 0 0,0 0 0,-2 1 0,1-1 0,-1 0 0,0 0 0,-1 0 0,-2 0 0,1 0 0,0 0 0,1 0 0,3 0 0,0 0 0,0-1 0,-1 1 0,-2 0 0,2 0 0,-1 0 0,1 0 0,2 1 0,-2-1 0,2 1 0,0-1 0,-2 1 0,1-1 0,-2 0 0,2 0 0,-2 0 0,1 0 0,-1 0 0,0 0 0,0 0 0,-1 0 0,1 0 0,0 0 0,0-1 0,1 1 0,-2-1 0,1 0 0,2 1 0,-3 0 0,1-1 0,-1 1 0,-1 0 0,2 0 0,0 0 0,0 0 0,2 0 0,-2 0 0,2 0 0,-2-1 0,-1 1 0,-1-1 0,1 1 0,0 0 0,3 0 0,1 0 0,-3 0 0,2 0 0,-4 0 0,1 0 0,0 0 0,-1 0 0,1 1 0,-1-1 0,-1 1 0,1-1 0,-2-1 0,0 1 0,1-1 0,0 1 0,2 0 0,-1 0 0,2-1 0,0 1 0,2-1 0,0 1 0,-1 0 0,2 0 0,-2-1 0,4 0 0,-1 1 0,1-2 0,-2 2 0,0-2 0,-1 1 0,1 0 0,0 1 0,-2-1 0,1 1 0,-4 0 0,1-1 0,-1 0 0,-1 1 0,-1 0 0,1-1 0,-1 1 0,1 0 0,-2 0 0,1 0 0,1-1 0,2 1 0,0-1 0,0 1 0,-1-1 0,1 0 0,-2 0 0,0 0 0,-1 0 0,-2 0 0,1 1 0,-1-1 0,3 1 0,-1-1 0,1 1 0,0-1 0,-1 1 0,1 0 0,0 0 0,-1 0 0,3 0 0,-2 1 0,3-1 0,-2 1 0,0-1 0,-2 0 0,1 0 0,-2 0 0,1 0 0,-1 0 0,0 0 0,0 0 0,-2 0 0,2 0 0,0 0 0,-1 0 0,2 0 0,-2 0 0,2 0 0,0 0 0,0 0 0,-1 0 0,0 0 0,0 0 0,-1 0 0,0 0 0,-1 0 0,-1 0 0,-1 0 0,-1 0 0,0 0 0,0 0 0,1 0 0,-1 0 0,2 1 0,-1-1 0,-1 0 0,0 0 0,0 0 0,0 0 0,0-1 0,0 1 0,-1 0 0,2 0 0,-1 0 0,0-1 0,1 1 0,0-1 0,0 0 0,-1 1 0,0 0 0,-1-1 0,0 1 0,1-1 0,-1 0 0,1 0 0,-1 1 0,2-1 0,-1 1 0,2-1 0,-1 0 0,0 1 0,0-1 0,0 1 0,0-1 0,1 1 0,-1-1 0,-2 1 0,-1-1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5T08:47:55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24575,'4'1'0,"0"0"0,-1-1 0,0 1 0,-1-1 0,1 0 0,1 0 0,1 0 0,1 0 0,-1-1 0,-1 1 0,-1-1 0,-1 1 0,2 0 0,-1 0 0,1 1 0,0-1 0,0 1 0,1-1 0,0 0 0,0 0 0,0 1 0,0-1 0,0 0 0,2 0 0,-2 0 0,1 0 0,-3 0 0,0 0 0,-2 0 0,2 0 0,-1-1 0,3 1 0,-1 0 0,1-1 0,-2 1 0,1-1 0,-1 1 0,0-1 0,0 1 0,0 0 0,-1-1 0,-1 1 0,1 0 0,0 0 0,0 0 0,0 0 0,0 0 0,0 0 0,0 0 0,0-1 0,-1 1 0,1-1 0,1 1 0,-1-1 0,1 1 0,2 0 0,-2 0 0,2 0 0,-2 0 0,1 0 0,0 0 0,1 0 0,-1 0 0,2 0 0,-1 0 0,3 0 0,-1 0 0,2-1 0,-1 1 0,-2-1 0,-2 1 0,1 0 0,-1 0 0,1 0 0,-1 0 0,2 0 0,-1 0 0,1 0 0,-1 0 0,1 0 0,1 1 0,-3-1 0,0 1 0,-1-1 0,-1 0 0,4 0 0,-1 0 0,1 0 0,0 0 0,-3 0 0,0 0 0,-1 0 0,3 0 0,0 2 0,2-2 0,1 1 0,-2-1 0,0 1 0,-2 0 0,1-1 0,-1 1 0,1-1 0,0 0 0,-1 0 0,0 1 0,1-1 0,-1 1 0,4-1 0,0 1 0,1-1 0,1 0 0,-1 0 0,-1 2 0,-1-2 0,0 1 0,-4-1 0,2 0 0,-3 0 0,2 0 0,0 1 0,-1-2 0,1 1 0,0 0 0,-1 0 0,2 0 0,-2 0 0,2 0 0,-2 0 0,0 0 0,-1 0 0,0 0 0,2 0 0,2 0 0,2 0 0,2 0 0,1 0 0,1 0 0,-3 0 0,0 0 0,-4 0 0,-1 0 0,-2 0 0,0 0 0,-1 0 0,3 0 0,-1 0 0,1 0 0,1 0 0,-2 0 0,0 0 0,0 0 0,-1 0 0,1 0 0,-1 0 0,1 0 0,0 0 0,1 0 0,0 0 0,0 0 0,-1 0 0,1 0 0,0 0 0,-1 0 0,2 0 0,0 0 0,2 1 0,0-1 0,1 0 0,0 0 0,-3 1 0,0-1 0,-3 1 0,1-1 0,0 0 0,3 0 0,0 0 0,1 0 0,1 2 0,1-2 0,-2 1 0,1 0 0,0 0 0,0 0 0,-1 0 0,2-1 0,-3 0 0,2 0 0,-2 1 0,1-1 0,-1 1 0,0-1 0,2 1 0,-1 0 0,3 1 0,1-2 0,-2 0 0,-1 0 0,-2 0 0,-1 1 0,-1-1 0,-1 1 0,1 0 0,-1-1 0,1 0 0,0 0 0,0 0 0,2 1 0,-1-1 0,1 1 0,-1-1 0,0 0 0,3 1 0,0-1 0,0 0 0,1 0 0,0 0 0,-1 0 0,-2 1 0,-2-1 0,-2 1 0,0-1 0,0 0 0,0 0 0,-2-1 0,2 1 0,-1-1 0,3 1 0,0 0 0,2 0 0,-1 0 0,-1-1 0,0 0 0,0 1 0,0 0 0,1 0 0,0-1 0,1 1 0,-1-1 0,-1 1 0,-1 0 0,0-1 0,1 1 0,0 0 0,1-1 0,1 1 0,0-1 0,0 1 0,-1-1 0,0 1 0,0 0 0,0 0 0,-2 0 0,-1-1 0,0 1 0,-1-1 0,1 1 0,-1 0 0,0 0 0,1 0 0,0 0 0,0 0 0,1 0 0,1 0 0,-1 0 0,0 0 0,0 0 0,1 0 0,-1 0 0,2 0 0,-1 0 0,1 0 0,0 0 0,1 0 0,-1 1 0,0-1 0,0 1 0,-2-1 0,0 0 0,1 0 0,-1 0 0,0 0 0,-1 0 0,1 0 0,-1 0 0,0 0 0,-1-1 0,1 1 0,-1-1 0,1 1 0,0 0 0,1 0 0,-2 0 0,1 0 0,0 0 0,-1 1 0,1-1 0,1 1 0,1-1 0,-1 0 0,1 0 0,-1 0 0,-1 0 0,0 0 0,0 0 0,2 0 0,0 0 0,0 0 0,1 1 0,-2-1 0,0 0 0,-1 0 0,-1 0 0,0 0 0,1 0 0,-1 0 0,2 0 0,0 0 0,1 0 0,2 0 0,-3 0 0,2 1 0,-1-1 0,1 1 0,-1-1 0,1 0 0,1 0 0,1 0 0,0 1 0,1 0 0,-1-1 0,-1 1 0,1-1 0,-2 0 0,1 0 0,1 0 0,-1 0 0,0 0 0,-1 0 0,-1 0 0,0 0 0,0 0 0,-2 0 0,0 0 0,-1 0 0,1 0 0,1 0 0,0 0 0,1 0 0,-1 0 0,1 0 0,0 0 0,1 0 0,0 0 0,1-1 0,0 1 0,0-1 0,-2 1 0,0-1 0,-1 1 0,0 0 0,1 0 0,-1-1 0,2 1 0,-1-1 0,2 1 0,-1-1 0,0 0 0,1 1 0,-2-1 0,0 1 0,0 0 0,-1 0 0,0 0 0,0 0 0,0 0 0,0 0 0,2 0 0,-2 0 0,2 0 0,-1 0 0,1 0 0,-1-1 0,0 1 0,0 0 0,0 0 0,-1 0 0,1-1 0,1 1 0,1-1 0,1 1 0,0 0 0,1 0 0,1 0 0,-1 0 0,3 0 0,-4-1 0,5 0 0,-3 1 0,1-1 0,-1 0 0,-2 1 0,-2-1 0,-2 1 0,-1-1 0,0 1 0,-1 0 0,1 0 0,0 0 0,0 0 0,2-1 0,2 0 0,1 1 0,2-1 0,-1 1 0,-1 0 0,1-1 0,-1 1 0,0 0 0,0 0 0,-1 0 0,1 0 0,0 0 0,1 0 0,0 0 0,2-1 0,1 1 0,1-1 0,0 1 0,-3 0 0,1 0 0,-2 0 0,-1-1 0,-1 1 0,-4 0 0,2 0 0,0-1 0,2 1 0,2-1 0,0 1 0,0 0 0,-4-1 0,1 1 0,-2 0 0,0 0 0,0 0 0,1 0 0,0 0 0,-1 0 0,-1 0 0,1 0 0,-1 0 0,1 0 0,1 1 0,0-1 0,1 0 0,1 0 0,-1 0 0,0 0 0,0 0 0,0 1 0,2-1 0,0 1 0,0 0 0,1-1 0,0 0 0,-1 0 0,-1 0 0,-1 0 0,-1 0 0,-1 0 0,1 0 0,2 1 0,1-1 0,0 1 0,-2 0 0,1-1 0,-2 1 0,0-1 0,-2 1 0,0-1 0,3 1 0,-1-1 0,3 1 0,-1-1 0,2 1 0,-1 0 0,-2 0 0,-2 0 0,-1-1 0,1 0 0,-1 0 0,1 0 0,0 0 0,-1 0 0,0 0 0,1 0 0,0 0 0,3 0 0,-2 0 0,0 0 0,-3 0 0,1 0 0,-1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5T08:48:43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24575,'4'0'0,"0"0"0,-3 0 0,1 0 0,0-1 0,0 1 0,0 0 0,-1-1 0,1 1 0,0-1 0,-1 1 0,2-1 0,-1 1 0,0 0 0,-1 0 0,1 0 0,0 0 0,1 0 0,1-1 0,1 1 0,1-1 0,-1 1 0,0 0 0,-2 0 0,0 0 0,0 0 0,-1 0 0,1 0 0,-2 0 0,0 0 0,1 0 0,-1 0 0,1 0 0,0 0 0,1 0 0,-1 0 0,1-1 0,0 1 0,2 0 0,-2 0 0,2 0 0,0 0 0,-1 0 0,1 0 0,-1 0 0,0 0 0,1 0 0,0 0 0,0 0 0,-2 0 0,1 0 0,-2 0 0,0-1 0,0 1 0,-1 0 0,1 0 0,0 0 0,0 0 0,0 0 0,1 0 0,-1 0 0,1 0 0,1 0 0,0 0 0,1 2 0,1-2 0,0 1 0,2-1 0,-2 0 0,-1 0 0,-1 2 0,0-2 0,-1 0 0,2 0 0,-3 0 0,1 0 0,0 1 0,2 0 0,0 0 0,1 0 0,-1-1 0,0 2 0,-1-2 0,-2 0 0,1 0 0,-1 0 0,0 0 0,1 0 0,0 0 0,-1 1 0,0-1 0,0 1 0,0-1 0,2 0 0,-1 0 0,0 0 0,-1 0 0,0 0 0,1 0 0,0 0 0,0 0 0,2 0 0,1 1 0,-2 0 0,2-1 0,-1 1 0,0-1 0,0 0 0,-1 1 0,2-1 0,-1 0 0,0 0 0,0 0 0,0 0 0,0 0 0,0 0 0,-2 0 0,0 0 0,-2 0 0,1 0 0,0 0 0,1 0 0,0 1 0,0-1 0,0 1 0,-1-1 0,2 0 0,0 0 0,0 0 0,1 0 0,-2 0 0,0-1 0,1 1 0,-2-1 0,1 1 0,0 0 0,0 0 0,-1 0 0,1 0 0,0 0 0,0 0 0,1 0 0,1 0 0,-2 0 0,2 0 0,-2 0 0,1 0 0,-1-1 0,0 1 0,1-1 0,-1 1 0,0-1 0,-2 1 0,0 0 0,3 0 0,0 0 0,2 0 0,0 0 0,-1 0 0,-2 0 0,1 0 0,0 0 0,-1 0 0,0 0 0,-1 0 0,0 0 0,1 0 0,1 0 0,0 0 0,0 0 0,0 0 0,2 0 0,-2 0 0,3 0 0,-2 0 0,3 0 0,-1 0 0,1 0 0,-1 0 0,-1-1 0,0 1 0,0 0 0,-1 0 0,0 0 0,-2 0 0,2 0 0,-1 0 0,1 0 0,-1 0 0,2-1 0,0 1 0,1-1 0,0 1 0,-1 0 0,0 0 0,0-1 0,-1 1 0,1 0 0,-3 0 0,1-1 0,0 1 0,0-1 0,1 1 0,-1 0 0,0 0 0,1 0 0,-1 0 0,2 0 0,-1 0 0,0 0 0,0 0 0,0 0 0,1-2 0,-1 2 0,1-1 0,-2 1 0,1 0 0,-2 0 0,0 0 0,-1 0 0,0 0 0,1 0 0,0 0 0,0 0 0,0 0 0,-1 0 0,0 0 0,-1 0 0,0-1 0,1 1 0,0 0 0,1 0 0,-2-1 0,1 1 0,0 0 0,0 0 0,0 0 0,1 0 0,-1 0 0,1 0 0,-1 0 0,0 0 0,1 0 0,-1 0 0,0 0 0,0 0 0,-1 0 0,3 0 0,-2 0 0,2 0 0,-1 0 0,0 0 0,1 0 0,-1 0 0,0 0 0,1 0 0,-1-1 0,0 1 0,1-1 0,-2 1 0,2 0 0,-1 0 0,-1 0 0,0 0 0,0 0 0,0 0 0,0 0 0,1 0 0,3 0 0,0 1 0,1-1 0,0 1 0,-1-1 0,-1 0 0,-2 0 0,1 0 0,-2 0 0,1 0 0,-1 0 0,1 0 0,0 0 0,1 0 0,0 0 0,1 0 0,1 0 0,0 0 0,0 0 0,-1 0 0,0 0 0,0 0 0,-2 0 0,2 0 0,-2 0 0,0 0 0,-1 0 0,0 0 0,1 0 0,0 0 0,2 1 0,1-1 0,-1 0 0,2 0 0,-1 0 0,-2 0 0,1 0 0,-3 1 0,2-1 0,-2 1 0,1-1 0,1 0 0,-1 0 0,2 0 0,-4 0 0,1 1 0,0-1 0,0 0 0,2 0 0,0 0 0,-1 0 0,2 0 0,-2 0 0,2 0 0,-1 0 0,1 0 0,-1 0 0,1 0 0,-1 0 0,0 0 0,0 0 0,-1 0 0,1 1 0,-1-1 0,0 0 0,0 0 0,-1 0 0,1 1 0,-1-1 0,3 2 0,-2-2 0,2 0 0,-2 0 0,0 0 0,-1 0 0,1 1 0,0-1 0,2 2 0,1-2 0,0 1 0,0-1 0,-3 1 0,1 0 0,-2-1 0,2 1 0,0 0 0,1 0 0,-1-1 0,1 0 0,-1 1 0,0-1 0,3 1 0,-1 0 0,3 2 0,-2-2 0,2 1 0,-2-1 0,0 1 0,-2-1 0,2 1 0,-3-1 0,4 0 0,-2 0 0,0 0 0,0 0 0,-2 0 0,0-1 0,-2 1 0,2-1 0,-3 0 0,1 0 0,0 0 0,0 0 0,0 0 0,1 0 0,1 0 0,-1 0 0,1 0 0,0 0 0,1 0 0,1 0 0,1 0 0,1-1 0,2 0 0,-1 0 0,1 0 0,-2 1 0,-2 0 0,-1-2 0,-1 1 0,0 1 0,-1-2 0,0 2 0,-1-1 0,0 0 0,-1 0 0,3-1 0,-1 1 0,0-1 0,0 1 0,-1 0 0,1-2 0,-1 3 0,1-2 0,-1 1 0,1 1 0,-2 0 0,3 0 0,-1 0 0,0 0 0,2 0 0,-2 0 0,0 0 0,0 0 0,1-1 0,0 1 0,1-1 0,0 1 0,0 0 0,-2 0 0,1 0 0,-2 0 0,1 0 0,-1 0 0,1 0 0,0 0 0,-1 0 0,1 1 0,-1-1 0,2 1 0,0-1 0,1 0 0,1 0 0,0 0 0,1 0 0,0 0 0,0 0 0,0 0 0,-1 0 0,-1 0 0,2 0 0,-3 0 0,1 0 0,-2 0 0,2 0 0,-1 0 0,1 0 0,1 0 0,0 0 0,0 0 0,0 0 0,0 0 0,0 0 0,2 0 0,1 0 0,0 0 0,0 0 0,-1 0 0,-1 0 0,-1 0 0,-1 0 0,-1 0 0,2 0 0,-3 0 0,2 0 0,-3 0 0,0-1 0,0 1 0,1-1 0,0 1 0,1 0 0,-1 0 0,3 0 0,-3 0 0,2 0 0,-2 0 0,0 0 0,1 0 0,0 0 0,2 0 0,1 0 0,2-1 0,1 0 0,-3 1 0,3-2 0,-5 2 0,2 0 0,-2-1 0,2 1 0,-2-1 0,1 1 0,0-1 0,-2 1 0,1 0 0,0 0 0,1 0 0,1-1 0,-1 1 0,1-1 0,0 1 0,1 0 0,0 0 0,-1 0 0,-2 0 0,0 0 0,-3 0 0,1 0 0,1 0 0,-2 0 0,2-1 0,-2 1 0,1 0 0,0 0 0,1 0 0,0 0 0,2-1 0,0 1 0,1-1 0,-1 1 0,1 0 0,0 0 0,-2-1 0,-1 1 0,0 0 0,0 0 0,-1 0 0,4 0 0,-3 0 0,3 0 0,0-1 0,-1 1 0,-1-1 0,0 1 0,-1 0 0,1 0 0,-1 0 0,0 0 0,0 0 0,-1 0 0,-1 0 0,0 0 0,-1 1 0,2-1 0,1 1 0,2-1 0,-1 0 0,2 2 0,1-2 0,-2 1 0,2-1 0,-4 1 0,4-1 0,-3 1 0,2-1 0,0 1 0,1-1 0,0 0 0,-1 0 0,0 0 0,0 0 0,1 0 0,1 0 0,2 0 0,-2 0 0,0 0 0,-3 0 0,0 0 0,-1 0 0,1 0 0,-1 0 0,2 0 0,-1 0 0,3 0 0,0 0 0,1 1 0,-1-1 0,1 0 0,0 0 0,1 0 0,0 0 0,0 0 0,-1 0 0,0 0 0,-2 0 0,-1 0 0,-1 0 0,-3 0 0,-1 0 0,0 0 0,1 0 0,0 0 0,3 0 0,-1 0 0,-1 0 0,1 0 0,-2 0 0,1 0 0,0 0 0,0 0 0,0 0 0,0 0 0,0 0 0,-1 0 0,1 0 0,0-1 0,1 1 0,-1 0 0,0 0 0,-1 0 0,0 0 0,-1 0 0,1 0 0,1 0 0,0 0 0,2 0 0,-2 0 0,3 0 0,1 1 0,2-1 0,2 1 0,3-1 0,-1 1 0,3 0 0,-4 0 0,0-1 0,-3 0 0,-1 0 0,-4 0 0,-1 0 0,-1 0 0,-1-1 0,0 1 0,1-1 0,0 1 0,2-2 0,-2 2 0,1 0 0,0 0 0,-1 0 0,0-1 0,1 1 0,-1-1 0,-1 0 0,1 1 0,0-1 0,0 0 0,1 0 0,0 0 0,1 0 0,0 0 0,1-1 0,-1-1 0,0 1 0,-2 0 0,1 0 0,-2 2 0,0-2 0,0 2 0,-1 0 0,0 0 0,1 0 0,-1 0 0,1 0 0,0 0 0,3-1 0,-1 1 0,2-1 0,-2 1 0,-1 0 0,-1 0 0,1 0 0,0 0 0,1 0 0,1 1 0,1-1 0,1 1 0,-1 0 0,1 0 0,-1-1 0,-1 1 0,0 0 0,-2 0 0,0-1 0,-2 1 0,1-1 0,0 0 0,-1 0 0,3 0 0,0 0 0,3 1 0,-1 0 0,0 0 0,-2-1 0,1 1 0,0 0 0,2-1 0,-1 1 0,3-1 0,-1 0 0,-1 0 0,0 0 0,-3 0 0,0 1 0,1-1 0,-1 0 0,1 0 0,1 1 0,0-1 0,1 1 0,0 0 0,-2-1 0,0 0 0,-2 0 0,1 0 0,0 0 0,0 0 0,-1 0 0,0 0 0,0 0 0,0 0 0,0 0 0,0 0 0,0-1 0,0 1 0,2 0 0,1 0 0,0 0 0,-1 0 0,0 0 0,-3 0 0,1 0 0,-2 0 0,0 0 0,1 0 0,-1 0 0,1 0 0,0 0 0,0 0 0,2-1 0,0 1 0,0-1 0,-2 1 0,0 0 0,1 0 0,0 0 0,-1 0 0,1 0 0,-2 0 0,2 0 0,0 0 0,1 0 0,-1 0 0,1 0 0,-1 0 0,-1 0 0,2 0 0,0 0 0,1 1 0,2-1 0,-2 1 0,2 0 0,-2-1 0,1 0 0,-1 0 0,-1 0 0,0 0 0,-2 0 0,1 0 0,0 0 0,0 0 0,2 0 0,-1 0 0,2 0 0,-2 0 0,-1 0 0,-1 0 0,1 0 0,-1 0 0,2 0 0,0 0 0,1 0 0,0 0 0,-1 0 0,0 0 0,-2 0 0,1-1 0,-1 1 0,2 0 0,-1-1 0,0 1 0,1-1 0,0 1 0,0 0 0,0 0 0,-1 0 0,1 0 0,0 0 0,0 0 0,0 0 0,0 0 0,-1 0 0,0 0 0,-1 0 0,2 0 0,-1 0 0,3 0 0,-2 0 0,1 0 0,0 0 0,-1 0 0,0 0 0,-1 0 0,0 0 0,-1 0 0,0 0 0,1 0 0,0 0 0,0 0 0,0 0 0,-1 0 0,2 0 0,-2 0 0,1 0 0,0 0 0,0 0 0,0 0 0,0 0 0,-1 0 0,0 0 0,1 0 0,0 0 0,1 0 0,-2 0 0,2 0 0,0 0 0,1 0 0,0 0 0,0 1 0,3-1 0,-1 1 0,4-1 0,-3 0 0,3 0 0,-2 0 0,2 0 0,-2 0 0,0 0 0,-1 0 0,-3 0 0,2 0 0,-5 0 0,2 0 0,-1-1 0,0 1 0,0-1 0,0 1 0,1 0 0,-1 0 0,3 0 0,-1 0 0,1 0 0,-1 0 0,1 0 0,-1 0 0,2 0 0,-2 0 0,1 0 0,-3 0 0,2 0 0,-3 0 0,2 0 0,0 0 0,0 0 0,0 0 0,-1 0 0,0-1 0,0 1 0,1 0 0,-1 0 0,1 0 0,2 0 0,-3 0 0,1 0 0,-1 0 0,-2 0 0,1 0 0,0 0 0,0 0 0,1 0 0,1 0 0,1 0 0,-1 0 0,0 0 0,-1 0 0,0 0 0,1 0 0,0 0 0,-1 0 0,2 0 0,-1 0 0,2 0 0,-1 0 0,3 0 0,-2 0 0,3 0 0,-1 1 0,2-1 0,-1 1 0,1 0 0,-1 0 0,-1 0 0,2-1 0,-1 1 0,0 1 0,-1-1 0,0 0 0,-2-1 0,2 1 0,-2 0 0,2-1 0,-1 1 0,1-1 0,-1 2 0,0-2 0,0 1 0,1-1 0,1 0 0,-1 1 0,1 0 0,-3-1 0,1 1 0,-2-1 0,0 0 0,-1 0 0,1 0 0,0 0 0,1 1 0,-1-1 0,1 0 0,0 0 0,-1 0 0,2 0 0,-1 1 0,2-1 0,-1 1 0,0-1 0,0 0 0,0 0 0,1 1 0,0-1 0,0 0 0,1 0 0,-1 0 0,-1 0 0,0 0 0,0 0 0,-2 1 0,1-1 0,-2 1 0,1-1 0,-2 0 0,1 0 0,-2 0 0,0 0 0,0 0 0,2 0 0,-1 1 0,3-1 0,-1 1 0,2-1 0,-3 1 0,1-1 0,-2 0 0,0 0 0,1 0 0,0 0 0,0-1 0,0 1 0,1-1 0,-1 1 0,1 0 0,1-1 0,-1 1 0,2-1 0,-2 1 0,1-1 0,-2 1 0,1 0 0,-3-1 0,2 1 0,-2 0 0,0 0 0,0 0 0,2 0 0,0 0 0,5 0 0,0 0 0,3 0 0,-3 0 0,2 0 0,-1 0 0,-2 0 0,4 0 0,-6 0 0,5 0 0,-3 0 0,3 0 0,-3 0 0,4 0 0,-2 0 0,2 0 0,-1 0 0,-1 0 0,-2 0 0,-3 0 0,-1 0 0,-1 0 0,-1 0 0,1 0 0,3 0 0,-1 0 0,2 0 0,-3 0 0,1-1 0,-2 1 0,0-1 0,3 1 0,0 0 0,1 0 0,0 0 0,-1 0 0,-1 0 0,0 0 0,-1 0 0,-2 0 0,1 0 0,-1 0 0,0 0 0,-1 0 0,1 0 0,0 0 0,1 0 0,2 0 0,-1 0 0,2 0 0,-2 0 0,0 0 0,-2 0 0,2 0 0,-1 0 0,1 0 0,0 0 0,3 0 0,1 0 0,2 1 0,3-1 0,1 1 0,-1-1 0,-1 0 0,-2 1 0,-2-1 0,0 1 0,-3-1 0,0 0 0,-1 1 0,0 0 0,-2-1 0,1 0 0,0 0 0,1 0 0,0 0 0,2 1 0,2-1 0,-1 1 0,-1-1 0,-1 1 0,-2-1 0,3 1 0,-3-1 0,1 0 0,-1 0 0,0 0 0,1 0 0,0 1 0,2-1 0,0 1 0,0-1 0,-2 1 0,0 0 0,-1-1 0,0 0 0,-1 0 0,3 1 0,-1-1 0,2 0 0,2 0 0,0 0 0,1 0 0,0 0 0,0 1 0,-2-1 0,3 2 0,-3-2 0,0 1 0,-1-1 0,-2 0 0,0 0 0,-2 0 0,1 0 0,0 0 0,2 0 0,-1 0 0,2 0 0,0 0 0,1 0 0,2 0 0,0 0 0,2 0 0,0 1 0,1-1 0,-1 1 0,0-1 0,0 1 0,-2-1 0,0 0 0,-2 0 0,0 0 0,-4 0 0,-1 0 0,0-1 0,-1 1 0,0-1 0,1 1 0,0 0 0,0 0 0,1 0 0,0 0 0,-1 0 0,0 0 0,0 0 0,-1 0 0,1 0 0,2 0 0,0-1 0,2 1 0,-1 0 0,-2 0 0,0 0 0,-1 0 0,0 0 0,0 0 0,1 0 0,0 0 0,0 0 0,-1-1 0,-1 1 0,1 0 0,0 0 0,1 0 0,0 0 0,-1 0 0,1 0 0,-2-1 0,0 1 0,-6 0 0,-2 1 0,-6 0 0,5 0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5T08:48:51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24575,'6'-5'0,"-1"2"0,0-2 0,-1 1 0,1 1 0,2-2 0,-1 2 0,1-1 0,3 0 0,-2 1 0,2-1 0,-2 0 0,-2 1 0,0 1 0,-3 1 0,1 0 0,-2 1 0,1-1 0,0 0 0,-1 1 0,0 0 0,0 0 0,1 0 0,1 0 0,2-1 0,0 1 0,1-1 0,-1 0 0,-1 1 0,-1 0 0,2-1 0,-1 1 0,1-2 0,1 2 0,0-1 0,1 1 0,-3-2 0,1 2 0,-1-1 0,0-1 0,1 2 0,2-1 0,1-1 0,1 2 0,-1-1 0,-2-1 0,-2 2 0,-2-1 0,0 1 0,0 0 0,1 0 0,0 0 0,0 0 0,-1 0 0,1 0 0,-2 1 0,3-1 0,1 2 0,-1-2 0,3 1 0,0-1 0,0 2 0,-1-2 0,0 1 0,-1-1 0,0 0 0,1 0 0,-1 0 0,0 0 0,0 0 0,-1-1 0,2 1 0,-2-1 0,0 1 0,1 0 0,-1-1 0,-1 1 0,1 0 0,1 0 0,1 0 0,0 0 0,0 0 0,-2 0 0,-2-1 0,0 1 0,1-1 0,1 1 0,0 0 0,0 0 0,-2 0 0,0 0 0,0 1 0,1-1 0,0 1 0,0-1 0,0 0 0,0 0 0,1 0 0,0 0 0,1 2 0,1-1 0,0 0 0,2 0 0,-2 0 0,-2 0 0,0-1 0,-2 1 0,1-1 0,0 1 0,0-1 0,-1 1 0,2 1 0,-1-2 0,1 2 0,1-2 0,-1 1 0,1-1 0,-2 0 0,2 0 0,-3 0 0,2 1 0,-2-1 0,0 1 0,2-1 0,-2 1 0,1-1 0,-1 0 0,0 0 0,0 0 0,0 1 0,1 0 0,1-1 0,2 1 0,2 1 0,-3-1 0,0-1 0,1 1 0,-1 0 0,5 0 0,0 0 0,1 1 0,-2-1 0,-1-1 0,-2 0 0,-3 0 0,-1 0 0,-1 0 0,0 0 0,4 0 0,0 0 0,3 0 0,-1 0 0,1 0 0,-1 0 0,3 1 0,-1 0 0,3 0 0,-1 0 0,2-1 0,-2 0 0,0 0 0,0 0 0,-3 1 0,1-1 0,0 0 0,0 0 0,0 0 0,1 0 0,-1 0 0,1 0 0,-2 0 0,3 0 0,-2 0 0,1 0 0,-1 0 0,1 0 0,1 0 0,0 0 0,0 0 0,-1 0 0,0 0 0,1-1 0,1 0 0,0 1 0,1-2 0,-1 2 0,1-1 0,-2 0 0,0 0 0,-3-1 0,1 2 0,-2 0 0,-2 0 0,-1 0 0,-1-1 0,1 1 0,-1-1 0,0 1 0,-1 1 0,1-1 0,0 1 0,0-1 0,0 0 0,0 0 0,-1 0 0,2 0 0,1 0 0,2 0 0,2 0 0,1 0 0,-1 0 0,3 1 0,0-1 0,-1 0 0,1 0 0,-3 0 0,1 1 0,-3-1 0,0 1 0,-1-1 0,-2 0 0,0 0 0,-1 0 0,1 0 0,0 0 0,1 0 0,-2 1 0,3-1 0,-2 0 0,2 0 0,1 0 0,-1 0 0,1 0 0,1 0 0,0 0 0,0 0 0,1 1 0,2-1 0,0 2 0,1-2 0,-1 1 0,0-1 0,-3 0 0,1 1 0,0-1 0,-1 0 0,0 0 0,0 0 0,-2 0 0,1 1 0,0-1 0,0 1 0,1-1 0,-2 0 0,0 0 0,0 0 0,0 0 0,0 0 0,-2 0 0,0 0 0,-1 0 0,0 1 0,0-1 0,2 0 0,0 0 0,0 1 0,0-1 0,-1 1 0,0-1 0,2 0 0,-2 0 0,1 0 0,-1 0 0,2 0 0,1 0 0,1 2 0,2-1 0,1 0 0,1 2 0,3-2 0,-2 1 0,2-2 0,-5 1 0,0 0 0,-3-1 0,-2 1 0,0-1 0,-2 0 0,2 0 0,-2 2 0,3-2 0,-2 0 0,0 0 0,0 0 0,0 0 0,-2 1 0,0-1 0,-1 1 0,1-1 0,0 0 0,-1 0 0,1 0 0,-1 0 0,1 0 0,-1 0 0,1 0 0,-1 0 0,1 0 0,0 0 0,-2 0 0,0 0 0,1 0 0,3 0 0,-1 0 0,4 0 0,-1 1 0,2-1 0,-1 0 0,-3 0 0,-1 0 0,-2 0 0,2 0 0,4 0 0,2 0 0,5 1 0,-2-1 0,2 1 0,-2-1 0,-1 0 0,-3 0 0,0 0 0,-2 0 0,-2 0 0,-1 0 0,-1 0 0,-2 0 0,2 0 0,1 0 0,2 0 0,-1-1 0,0 1 0,-1-2 0,0 1 0,0 0 0,0 0 0,0 0 0,0 0 0,-2 0 0,1 1 0,-1 0 0,0 0 0,0-1 0,0 0 0,0 1 0,1 0 0,-2-1 0,0 1 0,1-1 0,0 0 0,1 1 0,-1-1 0,1 0 0,0 0 0,1 0 0,0 0 0,0 0 0,0 0 0,-1 0 0,-1 0 0,1 0 0,-1 0 0,1 1 0,0-1 0,0 0 0,-2 1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5T08:49:46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24575,'4'-1'0,"0"1"0,-2 0 0,-1 0 0,1 0 0,0 0 0,0 0 0,1 0 0,3-1 0,0 1 0,1-1 0,0 1 0,-1 0 0,-3 0 0,2 0 0,-1-1 0,1 1 0,0 0 0,0 0 0,0 0 0,1 0 0,-1 0 0,1 0 0,1 0 0,0 0 0,3 0 0,-4 0 0,-1 0 0,-1 0 0,-3 0 0,2 0 0,-1 0 0,0 0 0,1-1 0,-1 1 0,1-1 0,-1 1 0,0 0 0,1 0 0,0 1 0,1-1 0,2 1 0,-1 0 0,0 0 0,0 0 0,-1 0 0,2 0 0,-2-1 0,3 1 0,-2-1 0,2 1 0,-2-1 0,0 0 0,0 1 0,-1-1 0,1 1 0,-1-1 0,0 0 0,1 0 0,0 0 0,0 0 0,0 0 0,-1 0 0,-1 1 0,0-1 0,1 0 0,0 0 0,1 0 0,1 0 0,1 0 0,2 0 0,0 0 0,0 0 0,-1 0 0,1 0 0,0 0 0,2 0 0,-1 1 0,0-1 0,-2 1 0,-1-1 0,-1 0 0,0 0 0,0 0 0,2 0 0,1 0 0,2 0 0,0 0 0,-1 0 0,0 0 0,-4 0 0,1 0 0,-1 0 0,1 0 0,0 1 0,0-1 0,3 0 0,-1 0 0,2 0 0,-1 0 0,-1 0 0,0 0 0,0 0 0,-1 0 0,0 0 0,1 0 0,-1 0 0,1 0 0,-3 0 0,0-1 0,-2 1 0,1 0 0,0 0 0,1 0 0,-1 0 0,0 0 0,0 0 0,1 0 0,-2 0 0,2 0 0,-1 0 0,3 1 0,1 0 0,1-1 0,2 1 0,0 0 0,-1-1 0,-1 1 0,0-1 0,-2 0 0,2 0 0,-2 0 0,-1 0 0,-3 0 0,-1 0 0,-1 0 0,-1 0 0,2 0 0,-2-1 0,1 1 0,0-1 0,3 1 0,0 0 0,3 0 0,0 0 0,3 0 0,-2 0 0,2 0 0,-1 0 0,-1 0 0,-1 0 0,-1 0 0,-1 0 0,1-1 0,-1 1 0,2-1 0,-3 1 0,1-1 0,-1 1 0,0 0 0,1 0 0,1 0 0,3-1 0,0 1 0,1-1 0,0 1 0,1 0 0,1 0 0,0 0 0,-3 0 0,0 0 0,-3 0 0,2 0 0,0 0 0,-1 0 0,2 0 0,-4 0 0,0 0 0,-2 0 0,1 0 0,0 0 0,2 0 0,0-1 0,0 1 0,3 0 0,-2 0 0,2 0 0,-2 0 0,1 0 0,0 0 0,1 0 0,0 0 0,1 0 0,0 0 0,-1 0 0,-1 0 0,0 0 0,-2 0 0,1 0 0,-2 0 0,2 0 0,-1 0 0,0 0 0,0-1 0,-1 1 0,0-1 0,-1 1 0,1 0 0,0-1 0,0 0 0,-2 1 0,2-1 0,-1 1 0,2 0 0,-1 0 0,2 0 0,0 0 0,0-1 0,1 1 0,0 0 0,0 0 0,0 0 0,0-1 0,1 1 0,0-1 0,0 1 0,-2 0 0,-2 0 0,-3-1 0,2 1 0,-2 0 0,4-1 0,-1 1 0,2-1 0,-2 1 0,2 0 0,-1 0 0,5 0 0,2 0 0,1 0 0,1 0 0,-3 0 0,0 0 0,-3 0 0,2 0 0,0 0 0,-1 0 0,3 0 0,-2 0 0,3 0 0,-2 0 0,2-1 0,-3 1 0,-1 0 0,-2 0 0,-1 0 0,0 0 0,-1 0 0,-3 0 0,0 0 0,-4 0 0,2 0 0,0 1 0,2-1 0,-1 0 0,2 1 0,-1 0 0,3 0 0,0 0 0,1 0 0,0 0 0,1 1 0,-2-1 0,2 1 0,-1-1 0,1 0 0,-1 1 0,-1-2 0,-2 0 0,0 0 0,-2 0 0,0 0 0,0 0 0,1 0 0,-2 0 0,1 0 0,0 0 0,0 0 0,2 0 0,-1 0 0,1 0 0,-2 0 0,2 0 0,-2 0 0,2 0 0,-1 0 0,-1 0 0,0 0 0,-1 0 0,2 0 0,1 0 0,-1 0 0,3 0 0,-2 0 0,2 1 0,0-1 0,0 1 0,0-1 0,-1 0 0,2 0 0,-1 0 0,1 0 0,0 0 0,-1 0 0,0 0 0,-1 1 0,0-1 0,-1 1 0,0-1 0,-1 1 0,-2-1 0,0 0 0,-1 0 0,0 0 0,1 0 0,0 0 0,1 0 0,1 1 0,2-1 0,-1 1 0,3 0 0,2 1 0,3 0 0,5 1 0,0-1 0,1 1 0,-4-2 0,-1 0 0,-5-1 0,2 1 0,-3-1 0,0 0 0,0 0 0,-3 0 0,2 0 0,-2 0 0,2 0 0,0 0 0,0 0 0,1 0 0,-2-1 0,2 1 0,-2 0 0,2 0 0,-2 0 0,-1 0 0,0 0 0,0 0 0,0 0 0,0 1 0,2-1 0,-2 0 0,1 0 0,1 0 0,0 0 0,-1 0 0,2 0 0,-1-1 0,0 1 0,-1 0 0,-3 0 0,-1 0 0,0 0 0,0 0 0,2 0 0,2 0 0,3 0 0,2 0 0,0 0 0,0 0 0,-2 0 0,1 0 0,-3 0 0,1 0 0,-1 0 0,0 0 0,0 0 0,0 0 0,-1 0 0,0-1 0,2 1 0,-2-1 0,3 1 0,1-1 0,0 1 0,0 0 0,-1 0 0,-2 0 0,-1 0 0,1-1 0,-2 1 0,1-2 0,-1 2 0,2-1 0,-2 1 0,2-2 0,-1 2 0,-1-1 0,0 1 0,0 0 0,0 0 0,-1 0 0,1-1 0,-1 1 0,1 0 0,-1 0 0,0-1 0,-2 1 0,2 0 0,0 0 0,2 0 0,2 0 0,-2 0 0,3 0 0,-3 0 0,3 0 0,-1 0 0,1 0 0,1 0 0,0 0 0,-1 1 0,-1-2 0,1 1 0,-2 0 0,0-1 0,-1 1 0,2-2 0,-2 2 0,3-1 0,-4 1 0,1-2 0,-1 2 0,0-1 0,1 1 0,-2-1 0,1 1 0,-1 0 0,-1 0 0,1 0 0,1 0 0,-1 0 0,3 0 0,-2 0 0,1 0 0,-1 0 0,2 0 0,0 0 0,0 0 0,2 0 0,-1 0 0,3 1 0,-1-1 0,-2 1 0,-2-1 0,-2 0 0,0 0 0,1 0 0,0 0 0,0 0 0,0 0 0,0 0 0,0 0 0,-1 0 0,2 0 0,-1 1 0,2 0 0,0-1 0,-1 1 0,1-1 0,-1 1 0,0 0 0,0 0 0,0-1 0,0 1 0,2 0 0,1-1 0,1 1 0,-2 0 0,1-1 0,-1 1 0,4-1 0,-1 2 0,2-2 0,-2 1 0,-1 0 0,0 0 0,-2 0 0,1-1 0,-1 1 0,1-1 0,-1 0 0,0 0 0,-2 0 0,1 0 0,-1 0 0,1 0 0,-1 0 0,-1 0 0,-1 0 0,1 0 0,0 0 0,2 0 0,-2 0 0,-1 0 0,-1 0 0,2 0 0,1 0 0,1 0 0,2 1 0,-3-1 0,1 1 0,-3-1 0,0 0 0,0 0 0,1 0 0,1 0 0,0 0 0,0 0 0,-1 0 0,-1 0 0,-1 1 0,1-1 0,-1-1 0,4 1 0,0 0 0,-1-1 0,1 1 0,-3-1 0,0 1 0,0 0 0,-1 0 0,1 0 0,-1 0 0,1-1 0,2-1 0,3 1 0,1-1 0,2 1 0,-1-1 0,-1 1 0,0 0 0,-2 0 0,-1 1 0,-1 0 0,-1 0 0,-1 0 0,1 0 0,-1-1 0,1 1 0,0-1 0,0 1 0,0 0 0,0 0 0,1 0 0,1 0 0,4 0 0,4 0 0,1 0 0,2 0 0,1 0 0,-2-1 0,2 1 0,0-2 0,-2 1 0,-2-1 0,-3 2 0,0-1 0,-4 1 0,-1-2 0,-2 2 0,-2-1 0,0 1 0,0-1 0,-2 1 0,2 0 0,-1 0 0,1 0 0,1 1 0,0-1 0,1 0 0,2 0 0,0 0 0,3 0 0,-3 0 0,4 0 0,-2 0 0,2 0 0,0 0 0,1-1 0,-2 1 0,-2 0 0,-3 0 0,-1 0 0,-1 0 0,0 0 0,0 0 0,1 0 0,-1 0 0,2 0 0,0 0 0,4 0 0,1 0 0,2 0 0,0 0 0,3 0 0,2 0 0,3 0 0,1 0 0,-1 1 0,0-1 0,2 1 0,-2-1 0,0 0 0,-3 0 0,-3 1 0,-4-1 0,0 0 0,-5 0 0,-1 0 0,1 0 0,-2 0 0,0 0 0,0 1 0,0-1 0,0 1 0,0-1 0,1 0 0,1 1 0,1-1 0,2 1 0,-2-1 0,4 1 0,-2 0 0,2 0 0,2 0 0,1 0 0,2 0 0,2-1 0,-2 0 0,0 1 0,-3-1 0,-3 0 0,-6 0 0,0 0 0,-2 0 0,1 0 0,-1 0 0,2 0 0,0 0 0,1 0 0,0 0 0,-1 0 0,4 0 0,-4 0 0,2 0 0,-2 0 0,-1 0 0,1 0 0,-1 0 0,2 1 0,-1-1 0,2 1 0,-2-1 0,4 1 0,-1-1 0,4 1 0,-1-1 0,0 1 0,2-1 0,-1 0 0,3 1 0,-2-1 0,3 1 0,-2-1 0,1 0 0,-3-1 0,-1 1 0,-2-1 0,-1 1 0,-3 0 0,0 0 0,-2-1 0,0 1 0,0-1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5T08:49:54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24575,'5'-2'0,"-1"-1"0,2 2 0,-1-3 0,4 1 0,-1-2 0,1 0 0,-1 0 0,-1-1 0,3 1 0,-2-1 0,0 1 0,-2 0 0,0 2 0,-1 1 0,-2 1 0,0 0 0,-2 0 0,1 1 0,0 0 0,0-1 0,-1 1 0,0 0 0,2-1 0,0 1 0,1-1 0,-2 1 0,0 0 0,-1 0 0,-1 2 0,0 0 0,0 0 0,1-1 0,-1 0 0,2-1 0,-1 1 0,1 0 0,0-1 0,1 1 0,2-1 0,-2 1 0,2 0 0,-1 0 0,0 0 0,0-1 0,0 1 0,0 0 0,0-1 0,0 1 0,2-1 0,-1 0 0,2 0 0,-3 0 0,-1 0 0,0 0 0,-1 0 0,2 0 0,0 0 0,1 0 0,2 1 0,0-1 0,-1 0 0,3 0 0,-3 0 0,2 0 0,-2 0 0,-1 0 0,-1 0 0,-1 0 0,1 0 0,1 0 0,1 0 0,0 0 0,-1 0 0,-1 1 0,-2 0 0,1-1 0,-1 2 0,1-2 0,2 1 0,0 1 0,2-2 0,-2 3 0,2-1 0,-1 0 0,2 0 0,0-1 0,1 0 0,-3 0 0,-1 0 0,-2-1 0,-1 0 0,1 0 0,0 0 0,0 0 0,3 0 0,-1 0 0,2 0 0,0 0 0,-2 0 0,0 0 0,-2 0 0,0 2 0,2-2 0,0 1 0,1-1 0,0 1 0,-2 0 0,4 0 0,-2 0 0,3 1 0,-2-2 0,2 1 0,-1 0 0,1-1 0,0 1 0,-2-1 0,0 0 0,0 1 0,-1 0 0,1-1 0,0 1 0,2-1 0,2 1 0,0 0 0,0-1 0,-2 2 0,-1-2 0,-2 3 0,0-2 0,1 1 0,-2-1 0,2 0 0,1 1 0,2-1 0,-2-1 0,0 0 0,-2 0 0,0 1 0,0-1 0,2 1 0,0-1 0,1 0 0,2 1 0,0-1 0,1 0 0,0 0 0,0 1 0,0 0 0,-1 1 0,1-1 0,2 1 0,2-1 0,-2 0 0,1 0 0,-3 0 0,-1 0 0,1 0 0,-1-1 0,0 0 0,1 0 0,-2 0 0,1 0 0,-2 0 0,-1 0 0,-1 0 0,0 0 0,0 0 0,0 0 0,2 0 0,-1 0 0,-1 0 0,2 0 0,-3 0 0,3 0 0,-2 0 0,1 0 0,1-1 0,-1 0 0,-1 1 0,0-1 0,0 0 0,2-2 0,1 1 0,0-1 0,2 0 0,-4 0 0,3 1 0,-2 0 0,1 0 0,0-1 0,-3 1 0,0-1 0,-4 2 0,0-1 0,-1 2 0,0-1 0,-1 1 0,1 0 0,0 0 0,1 0 0,0 0 0,1 0 0,-1 0 0,1-2 0,1 2 0,1 0 0,1-1 0,0 0 0,-1 0 0,0 0 0,0 1 0,-2 0 0,1-1 0,-2 0 0,3 1 0,-1-2 0,2 1 0,0 0 0,-2 1 0,0-1 0,0 1 0,1 0 0,2-1 0,1 1 0,-1-1 0,0 0 0,0-1 0,-1 2 0,0-1 0,1 1 0,-2 0 0,0-1 0,0 1 0,2-1 0,-1 1 0,1 0 0,0 0 0,0 0 0,0 0 0,1 0 0,0 0 0,2 1 0,-3-1 0,3 1 0,-2-1 0,2 1 0,0-1 0,-1 1 0,0-1 0,1 0 0,-2 0 0,2 0 0,-1 0 0,0 0 0,-2 0 0,-1 0 0,0 0 0,0 1 0,2-1 0,1 1 0,0-1 0,-2 1 0,0-1 0,-2 0 0,3 1 0,1 0 0,2 1 0,0-2 0,-1 1 0,1 0 0,-1-1 0,-1 1 0,-1 0 0,-1-1 0,-1 2 0,-1-1 0,0-1 0,0 1 0,0-1 0,0 0 0,0 1 0,-1-1 0,0 1 0,1-1 0,0 0 0,3 0 0,-1 1 0,0-1 0,-2 0 0,1 0 0,0 1 0,0-1 0,2 1 0,-1 0 0,2-1 0,-1 0 0,2 1 0,0-1 0,2 1 0,-3-1 0,2 0 0,-3 0 0,2 0 0,-1 0 0,1 0 0,-1 0 0,-1 0 0,0 0 0,-1 0 0,2 0 0,0 0 0,3 1 0,-1-1 0,1 1 0,-3-1 0,4 0 0,-1 0 0,-1 0 0,1 0 0,-4-1 0,3 1 0,-5-1 0,3 1 0,-3-1 0,0 1 0,2 0 0,-1-1 0,0 1 0,1-1 0,-1 1 0,3-1 0,-1 1 0,0-1 0,1 1 0,0 0 0,-1 0 0,2 0 0,0-1 0,-1 1 0,1 0 0,-1-1 0,-1 1 0,0-1 0,1 0 0,-2 1 0,2 0 0,-4 0 0,0 0 0,-1 0 0,-1-1 0,-2 1 0,1-1 0,0 1 0,0-1 0,1 1 0,2 0 0,-1 0 0,1-1 0,-1 1 0,-1-1 0,1 1 0,-1 0 0,0 0 0,2 1 0,0-1 0,0 1 0,1-1 0,-1 0 0,3 0 0,2 2 0,2-2 0,0 1 0,1 0 0,-4-1 0,0 1 0,-4-1 0,1 0 0,-1 0 0,3 0 0,-1 0 0,0 0 0,1 2 0,-1-2 0,1 1 0,-2-1 0,-1 0 0,-1 0 0,-2 0 0,0 0 0,0 0 0,1 0 0,1 0 0,3 0 0,1-1 0,-1 1 0,4-1 0,-4 1 0,1-1 0,-2 1 0,0 0 0,-2-1 0,-1 1 0,-2-1 0,-2 1 0,1-1 0,0 1 0,0 0 0,0 0 0,2-1 0,0 1 0,0-1 0,0 1 0,0-1 0,-1 1 0,-1-1 0,2 0 0,-1 0 0,1 1 0,-2-1 0,1 1 0,2-1 0,-1 0 0,1 0 0,0 0 0,-1 1 0,2 0 0,0-2 0,0 2 0,0-1 0,-1 1 0,-1 0 0,-2 0 0,0 0 0,-1-1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5T08:49:59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24575,'8'0'0,"0"0"0,3 0 0,-3 0 0,5 0 0,-2 0 0,-1 0 0,1 0 0,0 0 0,0 0 0,0-1 0,-3 1 0,1-1 0,-4 1 0,3 0 0,-3 0 0,3 1 0,-2-1 0,1 1 0,-2-1 0,-2-1 0,2 1 0,-1-1 0,1 1 0,1 0 0,-2-1 0,5 1 0,-3-1 0,3 1 0,0-2 0,0 2 0,0 0 0,1-1 0,0 1 0,0-2 0,0 2 0,-2-1 0,-2 1 0,-1 0 0,1 0 0,-1-1 0,1 1 0,3-1 0,-3 1 0,2-1 0,-2 1 0,1 0 0,-1-1 0,1 0 0,0 1 0,-1-1 0,0 1 0,-2-1 0,-1 1 0,0 0 0,0 0 0,0 0 0,2 0 0,0 0 0,0 0 0,1 0 0,0 0 0,2 0 0,0 0 0,1 0 0,1 0 0,1 0 0,0 0 0,-1 0 0,-1 0 0,-2 0 0,-3 0 0,-1 0 0,-2 0 0,1 0 0,0 0 0,2 0 0,1 0 0,1 0 0,0 0 0,0 0 0,0 0 0,-1 0 0,1 0 0,-3 0 0,0 0 0,-1 0 0,0 0 0,0 0 0,1 0 0,0 0 0,-1 0 0,0 0 0,0 0 0,-1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12/05/24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00.png"/><Relationship Id="rId12" Type="http://schemas.openxmlformats.org/officeDocument/2006/relationships/customXml" Target="../ink/ink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4.xml"/><Relationship Id="rId11" Type="http://schemas.openxmlformats.org/officeDocument/2006/relationships/image" Target="../media/image32.png"/><Relationship Id="rId5" Type="http://schemas.openxmlformats.org/officeDocument/2006/relationships/image" Target="../media/image290.png"/><Relationship Id="rId15" Type="http://schemas.openxmlformats.org/officeDocument/2006/relationships/image" Target="../media/image34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31.png"/><Relationship Id="rId1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564780"/>
            <a:ext cx="4526280" cy="2345925"/>
          </a:xfrm>
        </p:spPr>
        <p:txBody>
          <a:bodyPr/>
          <a:lstStyle/>
          <a:p>
            <a:pPr algn="ctr"/>
            <a:r>
              <a:rPr lang="it-IT" dirty="0"/>
              <a:t>ULCERA MARGINALE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3876490"/>
            <a:ext cx="4526280" cy="1757829"/>
          </a:xfrm>
          <a:noFill/>
        </p:spPr>
        <p:txBody>
          <a:bodyPr>
            <a:normAutofit fontScale="77500" lnSpcReduction="20000"/>
          </a:bodyPr>
          <a:lstStyle/>
          <a:p>
            <a:pPr algn="ctr"/>
            <a:r>
              <a:rPr lang="it-IT" sz="2800" b="1" dirty="0" err="1">
                <a:solidFill>
                  <a:schemeClr val="bg2">
                    <a:lumMod val="25000"/>
                  </a:schemeClr>
                </a:solidFill>
              </a:rPr>
              <a:t>F</a:t>
            </a:r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it-IT" sz="2800" b="1" dirty="0" err="1">
                <a:solidFill>
                  <a:schemeClr val="bg2">
                    <a:lumMod val="25000"/>
                  </a:schemeClr>
                </a:solidFill>
              </a:rPr>
              <a:t>Ciampaglia</a:t>
            </a:r>
            <a:endParaRPr lang="it-IT" sz="2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Casa di Cura PRIVATA “Villa Serena“</a:t>
            </a:r>
          </a:p>
          <a:p>
            <a:pPr algn="ctr"/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Città S. Angelo</a:t>
            </a:r>
          </a:p>
          <a:p>
            <a:pPr algn="ctr"/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Delegato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</a:rPr>
              <a:t>sicob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 Abruzzo</a:t>
            </a:r>
          </a:p>
          <a:p>
            <a:endParaRPr lang="it-IT" sz="2000" b="1" dirty="0">
              <a:solidFill>
                <a:srgbClr val="FFC000"/>
              </a:solidFill>
            </a:endParaRPr>
          </a:p>
          <a:p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5AF39A-8A70-B9B2-8B1A-504E7A7B9D94}"/>
              </a:ext>
            </a:extLst>
          </p:cNvPr>
          <p:cNvSpPr txBox="1"/>
          <p:nvPr/>
        </p:nvSpPr>
        <p:spPr>
          <a:xfrm>
            <a:off x="3909193" y="279351"/>
            <a:ext cx="2993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PRESENTAZIONE CLINICA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39A98C-E32C-BE78-82BB-E79EA56E5CC8}"/>
              </a:ext>
            </a:extLst>
          </p:cNvPr>
          <p:cNvSpPr txBox="1"/>
          <p:nvPr/>
        </p:nvSpPr>
        <p:spPr>
          <a:xfrm>
            <a:off x="1317375" y="813331"/>
            <a:ext cx="74904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ASINTOMATICO    (47 %)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DOLORE ADDOMINALE/EPIGASTRICO (associato o meno a segni di irritazione peritoneale) acuto o cronico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FEBBRE + o –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LEUCOCITOSI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ANEMIA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DISFAGIA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VOMITO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DISIDRATAZIONE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TACHICARDIA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EMORRAGIA/MELENA    (39 %)</a:t>
            </a:r>
          </a:p>
          <a:p>
            <a:endParaRPr lang="it-IT" dirty="0"/>
          </a:p>
        </p:txBody>
      </p:sp>
      <p:pic>
        <p:nvPicPr>
          <p:cNvPr id="7170" name="Picture 2" descr="Dolori Addominali: Cause, Sintomi e Rimedi | Schwabe Italia">
            <a:extLst>
              <a:ext uri="{FF2B5EF4-FFF2-40B4-BE49-F238E27FC236}">
                <a16:creationId xmlns:a16="http://schemas.microsoft.com/office/drawing/2014/main" id="{C4B3ADE2-8DFD-59D1-FFC5-463A7A48F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16" y="2515547"/>
            <a:ext cx="5202289" cy="346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0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110612-D072-6D15-45C9-797BC8AFDAA9}"/>
              </a:ext>
            </a:extLst>
          </p:cNvPr>
          <p:cNvSpPr txBox="1"/>
          <p:nvPr/>
        </p:nvSpPr>
        <p:spPr>
          <a:xfrm>
            <a:off x="3355553" y="176981"/>
            <a:ext cx="165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DIAGNOSI</a:t>
            </a:r>
            <a:endParaRPr lang="it-IT" sz="20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3ACC40-3498-563D-64D4-A4583C91966B}"/>
              </a:ext>
            </a:extLst>
          </p:cNvPr>
          <p:cNvSpPr txBox="1"/>
          <p:nvPr/>
        </p:nvSpPr>
        <p:spPr>
          <a:xfrm>
            <a:off x="164516" y="766916"/>
            <a:ext cx="769427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                                              </a:t>
            </a:r>
            <a:r>
              <a:rPr lang="it-IT" b="1" u="sng" dirty="0"/>
              <a:t>Non invasiva: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Rx diretta addome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Tc addome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principale indicazione se il paziente è instabile e come sostitutivo all’endoscopia. </a:t>
            </a:r>
          </a:p>
          <a:p>
            <a:r>
              <a:rPr lang="it-IT" dirty="0">
                <a:sym typeface="Wingdings" pitchFamily="2" charset="2"/>
              </a:rPr>
              <a:t>Segni più specifici sono: l’ispessimento focale della parete, difetti della mucosa  (ad es: estroflessioni) ed infine stiramento del grasso omentale</a:t>
            </a:r>
            <a:endParaRPr lang="it-IT" dirty="0"/>
          </a:p>
          <a:p>
            <a:r>
              <a:rPr lang="it-IT" dirty="0"/>
              <a:t> Se </a:t>
            </a:r>
            <a:r>
              <a:rPr lang="it-IT" b="1" dirty="0"/>
              <a:t>ulcera perforata </a:t>
            </a:r>
            <a:r>
              <a:rPr lang="it-IT" dirty="0"/>
              <a:t>segni di aria libera in addome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783E29-7B91-00EE-7A0E-CAB958CD88F2}"/>
              </a:ext>
            </a:extLst>
          </p:cNvPr>
          <p:cNvSpPr txBox="1"/>
          <p:nvPr/>
        </p:nvSpPr>
        <p:spPr>
          <a:xfrm>
            <a:off x="7584141" y="3852197"/>
            <a:ext cx="4498131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                            </a:t>
            </a:r>
            <a:r>
              <a:rPr lang="it-IT" b="1" u="sng" dirty="0"/>
              <a:t>Invasiva:</a:t>
            </a:r>
          </a:p>
          <a:p>
            <a:r>
              <a:rPr lang="it-IT" dirty="0"/>
              <a:t>Endoscopia ad oggi considerata </a:t>
            </a:r>
            <a:r>
              <a:rPr lang="it-IT" dirty="0" err="1"/>
              <a:t>gold</a:t>
            </a:r>
            <a:r>
              <a:rPr lang="it-IT" dirty="0"/>
              <a:t> standard.</a:t>
            </a:r>
          </a:p>
          <a:p>
            <a:r>
              <a:rPr lang="it-IT" dirty="0"/>
              <a:t>L’ulcera marginale si presenta come una zona eritematosa ben definita con perdita di tessuto e/o erosione con margini smussi.</a:t>
            </a:r>
          </a:p>
          <a:p>
            <a:r>
              <a:rPr lang="it-IT" dirty="0"/>
              <a:t>La lesione può essere singola o multipla.</a:t>
            </a:r>
          </a:p>
          <a:p>
            <a:r>
              <a:rPr lang="it-IT" dirty="0"/>
              <a:t>Sede più frequente: è l’anastomosi </a:t>
            </a:r>
            <a:r>
              <a:rPr lang="it-IT" dirty="0" err="1"/>
              <a:t>gastrodigiunale</a:t>
            </a:r>
            <a:r>
              <a:rPr lang="it-IT" dirty="0"/>
              <a:t> (71.4%) seguita dal moncone digiunale (12,5</a:t>
            </a:r>
            <a:r>
              <a:rPr lang="it-IT" i="1" dirty="0"/>
              <a:t>%)</a:t>
            </a:r>
            <a:endParaRPr lang="it-IT" dirty="0"/>
          </a:p>
        </p:txBody>
      </p:sp>
      <p:pic>
        <p:nvPicPr>
          <p:cNvPr id="5122" name="Picture 2" descr="Endoscopic images (A, B) of marginal ulcer (arrows) between gastric... |  Download Scientific Diagram">
            <a:extLst>
              <a:ext uri="{FF2B5EF4-FFF2-40B4-BE49-F238E27FC236}">
                <a16:creationId xmlns:a16="http://schemas.microsoft.com/office/drawing/2014/main" id="{427E6AF7-ED6F-E1B8-13D5-5F0C9E87E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2" y="3012144"/>
            <a:ext cx="7097782" cy="30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úlcera gástrica perforada: un cuadro en peligro de extinción – SERAU.  Sociedad Española de Radiología de Urgencias">
            <a:extLst>
              <a:ext uri="{FF2B5EF4-FFF2-40B4-BE49-F238E27FC236}">
                <a16:creationId xmlns:a16="http://schemas.microsoft.com/office/drawing/2014/main" id="{1AC8883F-0727-225A-92CC-E8C3461A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81" y="52041"/>
            <a:ext cx="3631995" cy="362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46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328E2F-56CE-6A61-C178-7D1F4B5DFAF2}"/>
              </a:ext>
            </a:extLst>
          </p:cNvPr>
          <p:cNvSpPr txBox="1"/>
          <p:nvPr/>
        </p:nvSpPr>
        <p:spPr>
          <a:xfrm>
            <a:off x="2804365" y="117987"/>
            <a:ext cx="564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TRATTAMENTO</a:t>
            </a:r>
          </a:p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1EF889-03D3-E307-BD95-6A0224335AD8}"/>
              </a:ext>
            </a:extLst>
          </p:cNvPr>
          <p:cNvSpPr txBox="1"/>
          <p:nvPr/>
        </p:nvSpPr>
        <p:spPr>
          <a:xfrm>
            <a:off x="1519083" y="730544"/>
            <a:ext cx="9483213" cy="1477328"/>
          </a:xfrm>
          <a:prstGeom prst="rect">
            <a:avLst/>
          </a:prstGeom>
          <a:solidFill>
            <a:srgbClr val="F3E068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La terapia tiene in considerazione i fattori rischio, i fattori individuali e quelli chirurgici</a:t>
            </a:r>
          </a:p>
          <a:p>
            <a:endParaRPr lang="it-IT" dirty="0"/>
          </a:p>
          <a:p>
            <a:r>
              <a:rPr lang="it-IT" dirty="0"/>
              <a:t>Quindi sarà una terapia combinata: medica, di correzione dei fattori di rischio e chirurgica</a:t>
            </a:r>
          </a:p>
          <a:p>
            <a:endParaRPr lang="it-IT" dirty="0"/>
          </a:p>
          <a:p>
            <a:r>
              <a:rPr lang="it-IT" dirty="0"/>
              <a:t>Ovviamente bisogna valutare bene le condizioni del malato e lo stadio dell’ulcera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A5CC60E-4C74-8A38-ED5B-858A16EA2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31" y="5029200"/>
            <a:ext cx="4640937" cy="17108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D63FA7-99E4-9BE7-BF40-6D565AF853ED}"/>
              </a:ext>
            </a:extLst>
          </p:cNvPr>
          <p:cNvSpPr txBox="1"/>
          <p:nvPr/>
        </p:nvSpPr>
        <p:spPr>
          <a:xfrm>
            <a:off x="429282" y="2488038"/>
            <a:ext cx="8480322" cy="240065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                           Terapia medica: </a:t>
            </a:r>
          </a:p>
          <a:p>
            <a:r>
              <a:rPr lang="it-IT" dirty="0"/>
              <a:t>- eradicazione se presente  H. pylori</a:t>
            </a:r>
          </a:p>
          <a:p>
            <a:r>
              <a:rPr lang="it-IT" dirty="0"/>
              <a:t>- correzione dei fattori individuali: diabete, abitudine tabagica, uso di alcool e FANS</a:t>
            </a:r>
          </a:p>
          <a:p>
            <a:r>
              <a:rPr lang="it-IT" dirty="0"/>
              <a:t>- riduzione della secrezione acida gastrica : PPI, </a:t>
            </a:r>
            <a:r>
              <a:rPr lang="it-IT" dirty="0" err="1"/>
              <a:t>Sucralfato</a:t>
            </a:r>
            <a:r>
              <a:rPr lang="it-IT" dirty="0"/>
              <a:t> o Anti H2.</a:t>
            </a:r>
          </a:p>
          <a:p>
            <a:endParaRPr lang="it-IT" dirty="0"/>
          </a:p>
          <a:p>
            <a:r>
              <a:rPr lang="it-IT" dirty="0"/>
              <a:t>   </a:t>
            </a:r>
            <a:r>
              <a:rPr lang="it-IT" u="sng" dirty="0"/>
              <a:t>Alcuni studi hanno dimostrato una maggiore risposta ai </a:t>
            </a:r>
            <a:r>
              <a:rPr lang="it-IT" u="sng" dirty="0" err="1"/>
              <a:t>Sucralfati</a:t>
            </a:r>
            <a:r>
              <a:rPr lang="it-IT" u="sng" dirty="0"/>
              <a:t> rispetto ai PPI</a:t>
            </a:r>
          </a:p>
          <a:p>
            <a:r>
              <a:rPr lang="it-IT" u="sng" dirty="0"/>
              <a:t> </a:t>
            </a:r>
          </a:p>
          <a:p>
            <a:r>
              <a:rPr lang="it-IT" b="1" dirty="0">
                <a:solidFill>
                  <a:srgbClr val="C00000"/>
                </a:solidFill>
              </a:rPr>
              <a:t>        Il tasso di guarigione con la sola terapia medica varia dal </a:t>
            </a:r>
            <a:r>
              <a:rPr lang="it-IT" sz="2400" b="1" dirty="0">
                <a:solidFill>
                  <a:srgbClr val="F9FF1A"/>
                </a:solidFill>
              </a:rPr>
              <a:t>68 al 100%   </a:t>
            </a:r>
            <a:endParaRPr lang="it-IT" b="1" dirty="0">
              <a:solidFill>
                <a:srgbClr val="F9FF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8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3AA0A1-CC71-3765-D0F9-1D9C78315A7C}"/>
              </a:ext>
            </a:extLst>
          </p:cNvPr>
          <p:cNvSpPr txBox="1"/>
          <p:nvPr/>
        </p:nvSpPr>
        <p:spPr>
          <a:xfrm>
            <a:off x="4479027" y="172187"/>
            <a:ext cx="25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TERAPIA ENDOSCOPICA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A40302-49C2-F958-4ED7-31094A3B4239}"/>
              </a:ext>
            </a:extLst>
          </p:cNvPr>
          <p:cNvSpPr txBox="1"/>
          <p:nvPr/>
        </p:nvSpPr>
        <p:spPr>
          <a:xfrm>
            <a:off x="1901757" y="760756"/>
            <a:ext cx="7905135" cy="2062103"/>
          </a:xfrm>
          <a:prstGeom prst="rect">
            <a:avLst/>
          </a:prstGeom>
          <a:solidFill>
            <a:srgbClr val="F3E0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Due sono gli approcci più utilizzati:</a:t>
            </a:r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b="1" dirty="0"/>
              <a:t>Sutura endoscopica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err="1"/>
              <a:t>Stenting</a:t>
            </a:r>
            <a:r>
              <a:rPr lang="it-IT" b="1" dirty="0"/>
              <a:t> endoscopico</a:t>
            </a:r>
          </a:p>
          <a:p>
            <a:endParaRPr lang="it-IT" u="sng" dirty="0"/>
          </a:p>
          <a:p>
            <a:pPr algn="ctr"/>
            <a:r>
              <a:rPr lang="it-IT" b="1" u="sng" dirty="0"/>
              <a:t>L’approccio minimamente invasivo è considerato di scelta per l’ulcera marginale non complicata rispetto all’approccio chirurgico</a:t>
            </a:r>
            <a:endParaRPr lang="it-IT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49B37B5-9401-BCA0-A57D-9C2716983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64" y="4595249"/>
            <a:ext cx="4944673" cy="200903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8FED12F-FA93-B480-0140-D06E7A3A03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 r="7808"/>
          <a:stretch/>
        </p:blipFill>
        <p:spPr>
          <a:xfrm>
            <a:off x="6695290" y="3102424"/>
            <a:ext cx="5359058" cy="35112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78FF135-4C14-98A0-6383-4305CE122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8" y="2966939"/>
            <a:ext cx="4652309" cy="14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9073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AA519C-9E70-5AC5-6A47-D327311D5ED8}"/>
              </a:ext>
            </a:extLst>
          </p:cNvPr>
          <p:cNvSpPr txBox="1"/>
          <p:nvPr/>
        </p:nvSpPr>
        <p:spPr>
          <a:xfrm>
            <a:off x="1204451" y="5515120"/>
            <a:ext cx="1041236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Anche se non noto il meccanismo d’azione della guarigione delle ulcere marginali con trattamento endoscopico, sia esso con suturatrice o con </a:t>
            </a:r>
            <a:r>
              <a:rPr lang="it-IT" dirty="0" err="1"/>
              <a:t>stent</a:t>
            </a:r>
            <a:r>
              <a:rPr lang="it-IT" dirty="0"/>
              <a:t>, sembra essere collegato alla protezione meccanica da agenti irritanti/lesivi gastrici  favorendo la guarigione dei tessuti sottostanti</a:t>
            </a:r>
          </a:p>
        </p:txBody>
      </p:sp>
      <p:sp>
        <p:nvSpPr>
          <p:cNvPr id="4" name="AutoShape 4" descr="Results from patient 5: marginal ulcer treated with FCSEMS deployment. a Endoscopic view showing marginal ulceration before stent deployment. b Endoscopic view of deployment of a fully covered self-expandable metallic stent. c Procedure of securing fully covered self-expandable metallic stent with a suture. d Endoscopic view of stent 6 weeks after procedure. e Procedure of cutting the sutures with endoscopic scissors. f. Endoscopic view 6 weeks after procedure showing a well-healed ulcer">
            <a:extLst>
              <a:ext uri="{FF2B5EF4-FFF2-40B4-BE49-F238E27FC236}">
                <a16:creationId xmlns:a16="http://schemas.microsoft.com/office/drawing/2014/main" id="{527A6DE9-3390-78F9-AFEE-F40DCE3370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94271" y="-572729"/>
            <a:ext cx="4154129" cy="415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D1BE097-D477-D5E7-323D-7776A6236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48" y="133615"/>
            <a:ext cx="3771900" cy="50673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BFEB14A-6687-0880-69EF-C653721BD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60851"/>
            <a:ext cx="4825363" cy="38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DC4C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CA968F-8397-66E5-4F80-B6FFEEB56D58}"/>
              </a:ext>
            </a:extLst>
          </p:cNvPr>
          <p:cNvSpPr txBox="1"/>
          <p:nvPr/>
        </p:nvSpPr>
        <p:spPr>
          <a:xfrm>
            <a:off x="4675240" y="147483"/>
            <a:ext cx="296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TRATTAMENTO CHIRURGICO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D136C3-0637-F12E-27CF-02C3BD0A463E}"/>
              </a:ext>
            </a:extLst>
          </p:cNvPr>
          <p:cNvSpPr txBox="1"/>
          <p:nvPr/>
        </p:nvSpPr>
        <p:spPr>
          <a:xfrm>
            <a:off x="1192881" y="746962"/>
            <a:ext cx="9631998" cy="3046988"/>
          </a:xfrm>
          <a:prstGeom prst="rect">
            <a:avLst/>
          </a:prstGeom>
          <a:solidFill>
            <a:srgbClr val="F3E068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                                      </a:t>
            </a:r>
            <a:r>
              <a:rPr lang="it-IT" b="1" u="sng" dirty="0"/>
              <a:t>La revisione chirurgica è riservata a:</a:t>
            </a:r>
          </a:p>
          <a:p>
            <a:endParaRPr lang="it-IT" b="1" u="sng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Mu refrattaria a terapia medica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Casi recrudescenti, nonostante un primo trattamento sia esso medico o endoscopico di successo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Mu complicata (</a:t>
            </a:r>
            <a:r>
              <a:rPr lang="it-IT" sz="2000" b="1" u="sng" dirty="0"/>
              <a:t>perforazione</a:t>
            </a:r>
            <a:r>
              <a:rPr lang="it-IT" sz="2000" dirty="0"/>
              <a:t>, sanguinamento maggiore)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A7A743-9624-8523-0227-89157B6CF910}"/>
              </a:ext>
            </a:extLst>
          </p:cNvPr>
          <p:cNvSpPr txBox="1"/>
          <p:nvPr/>
        </p:nvSpPr>
        <p:spPr>
          <a:xfrm>
            <a:off x="781229" y="4041052"/>
            <a:ext cx="10441858" cy="2062103"/>
          </a:xfrm>
          <a:prstGeom prst="rect">
            <a:avLst/>
          </a:prstGeom>
          <a:solidFill>
            <a:srgbClr val="F38B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Molti sono i trattamenti possibili, passando dalla sola revisione al </a:t>
            </a:r>
            <a:r>
              <a:rPr lang="it-IT" sz="2000" dirty="0" err="1"/>
              <a:t>riconfezionamento</a:t>
            </a:r>
            <a:r>
              <a:rPr lang="it-IT" sz="2000" dirty="0"/>
              <a:t> dell’anastomosi, dalla trasformazione di un bypass ad una sola anastomosi ad un RYGB, alla vagotomia, alla riconversione per giungere alla gastrectomia totale o sub totale.</a:t>
            </a:r>
          </a:p>
          <a:p>
            <a:pPr algn="ctr"/>
            <a:endParaRPr lang="it-IT" sz="2000" dirty="0"/>
          </a:p>
          <a:p>
            <a:pPr algn="ctr"/>
            <a:r>
              <a:rPr lang="it-IT" dirty="0"/>
              <a:t> </a:t>
            </a:r>
            <a:r>
              <a:rPr lang="it-IT" sz="2400" dirty="0"/>
              <a:t>Tutte le proposte chirurgiche sono volte a correggere </a:t>
            </a:r>
          </a:p>
          <a:p>
            <a:pPr algn="ctr"/>
            <a:r>
              <a:rPr lang="it-IT" sz="2400" dirty="0"/>
              <a:t>uno o più dei fattori dei rischio.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900050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A051053-87D3-FD08-CF09-876DB60A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3" y="132737"/>
            <a:ext cx="4523285" cy="435621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8EAADA-6D60-4F5E-E58B-F88848F7C225}"/>
              </a:ext>
            </a:extLst>
          </p:cNvPr>
          <p:cNvSpPr txBox="1"/>
          <p:nvPr/>
        </p:nvSpPr>
        <p:spPr>
          <a:xfrm>
            <a:off x="5410200" y="2360822"/>
            <a:ext cx="6223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Attualmente, come confermato da alcuni studi, uno degli approcci con la maggiore efficacia sembra essere la combinazione della </a:t>
            </a:r>
            <a:r>
              <a:rPr lang="it-IT" b="1" dirty="0"/>
              <a:t>revisione anastomotica unita alla vagotomia transaddominale o transtoracica.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B4153F-CF1B-7ABE-1706-164F29C0AE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27468"/>
          <a:stretch/>
        </p:blipFill>
        <p:spPr>
          <a:xfrm>
            <a:off x="5073445" y="4514918"/>
            <a:ext cx="6897330" cy="16068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17982FE4-B3DF-FD7E-9D9A-42658B4AEB9C}"/>
                  </a:ext>
                </a:extLst>
              </p14:cNvPr>
              <p14:cNvContentPartPr/>
              <p14:nvPr/>
            </p14:nvContentPartPr>
            <p14:xfrm>
              <a:off x="2959761" y="3454797"/>
              <a:ext cx="841680" cy="1404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17982FE4-B3DF-FD7E-9D9A-42658B4AEB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0761" y="3445797"/>
                <a:ext cx="8593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4D29A14D-A20D-A891-23C9-4E7911E08CEF}"/>
                  </a:ext>
                </a:extLst>
              </p14:cNvPr>
              <p14:cNvContentPartPr/>
              <p14:nvPr/>
            </p14:nvContentPartPr>
            <p14:xfrm>
              <a:off x="1015401" y="3537237"/>
              <a:ext cx="1936440" cy="2052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4D29A14D-A20D-A891-23C9-4E7911E08C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6761" y="3528237"/>
                <a:ext cx="1954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21977B15-5EE0-EEC3-EE6E-F7C3934A688D}"/>
                  </a:ext>
                </a:extLst>
              </p14:cNvPr>
              <p14:cNvContentPartPr/>
              <p14:nvPr/>
            </p14:nvContentPartPr>
            <p14:xfrm>
              <a:off x="2959401" y="3537957"/>
              <a:ext cx="856440" cy="2700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21977B15-5EE0-EEC3-EE6E-F7C3934A68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50761" y="3528957"/>
                <a:ext cx="8740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BD5EA5D2-65E9-A9CC-A4AD-B6E7AA4B5F7B}"/>
                  </a:ext>
                </a:extLst>
              </p14:cNvPr>
              <p14:cNvContentPartPr/>
              <p14:nvPr/>
            </p14:nvContentPartPr>
            <p14:xfrm>
              <a:off x="1004138" y="3622557"/>
              <a:ext cx="1746720" cy="1512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BD5EA5D2-65E9-A9CC-A4AD-B6E7AA4B5F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5498" y="3613917"/>
                <a:ext cx="17643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54325CBC-2F9E-88DA-9E4F-878A9A875B55}"/>
                  </a:ext>
                </a:extLst>
              </p14:cNvPr>
              <p14:cNvContentPartPr/>
              <p14:nvPr/>
            </p14:nvContentPartPr>
            <p14:xfrm>
              <a:off x="2748338" y="3614997"/>
              <a:ext cx="1099440" cy="3132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54325CBC-2F9E-88DA-9E4F-878A9A875B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39338" y="3606357"/>
                <a:ext cx="11170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7225DEE3-EC58-9AC9-AC43-FFF722C4F03E}"/>
                  </a:ext>
                </a:extLst>
              </p14:cNvPr>
              <p14:cNvContentPartPr/>
              <p14:nvPr/>
            </p14:nvContentPartPr>
            <p14:xfrm>
              <a:off x="1016738" y="3715077"/>
              <a:ext cx="218160" cy="648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7225DEE3-EC58-9AC9-AC43-FFF722C4F03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7738" y="3706437"/>
                <a:ext cx="23580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1988141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9CC99E-55FD-A845-4A43-D5C1B08598B2}"/>
              </a:ext>
            </a:extLst>
          </p:cNvPr>
          <p:cNvSpPr txBox="1"/>
          <p:nvPr/>
        </p:nvSpPr>
        <p:spPr>
          <a:xfrm>
            <a:off x="4150351" y="309717"/>
            <a:ext cx="23020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CONCLUSIONI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51E2EF-F991-E759-AC29-A356CBF2C680}"/>
              </a:ext>
            </a:extLst>
          </p:cNvPr>
          <p:cNvSpPr txBox="1"/>
          <p:nvPr/>
        </p:nvSpPr>
        <p:spPr>
          <a:xfrm>
            <a:off x="401501" y="1488783"/>
            <a:ext cx="7666745" cy="44935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Eradicazione dell’H.P. prima dell’intervento chirurgico</a:t>
            </a:r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Riduzione dei fattori di rischio, principalmente il diabete</a:t>
            </a:r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Costruzione della tasca gastrica inferiore ai 5 cm</a:t>
            </a:r>
            <a:r>
              <a:rPr lang="it-IT" sz="2200" baseline="30000" dirty="0"/>
              <a:t>3</a:t>
            </a:r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/>
              <a:t>Stapler</a:t>
            </a:r>
            <a:r>
              <a:rPr lang="it-IT" sz="2200" dirty="0"/>
              <a:t> lineare da preferire rispetto alla circolare</a:t>
            </a:r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Scelta di materiali riassorbibili</a:t>
            </a:r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Uso prolungato degli PPI nel post-operatorio</a:t>
            </a:r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Follow up con riscontri ravvicinati e con </a:t>
            </a:r>
            <a:r>
              <a:rPr lang="it-IT" sz="2200" b="1" dirty="0"/>
              <a:t>EGDS</a:t>
            </a:r>
            <a:r>
              <a:rPr lang="it-IT" sz="2200" dirty="0"/>
              <a:t> ad un anno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85D203-DC41-132B-4AB7-699E8F41716D}"/>
              </a:ext>
            </a:extLst>
          </p:cNvPr>
          <p:cNvSpPr txBox="1"/>
          <p:nvPr/>
        </p:nvSpPr>
        <p:spPr>
          <a:xfrm>
            <a:off x="9076765" y="1963270"/>
            <a:ext cx="2581835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400" b="1" dirty="0"/>
              <a:t>La precoce identificazione dell’ulcera ed il  puntuale</a:t>
            </a:r>
          </a:p>
          <a:p>
            <a:pPr algn="ctr"/>
            <a:r>
              <a:rPr lang="it-IT" sz="2400" b="1" dirty="0"/>
              <a:t>trattamento sono cruciali per ridurre le future conseguenze</a:t>
            </a:r>
          </a:p>
        </p:txBody>
      </p:sp>
    </p:spTree>
    <p:extLst>
      <p:ext uri="{BB962C8B-B14F-4D97-AF65-F5344CB8AC3E}">
        <p14:creationId xmlns:p14="http://schemas.microsoft.com/office/powerpoint/2010/main" val="11412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AE4AA26-DC6D-A04B-619C-5323EF0A3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668" y="632013"/>
            <a:ext cx="6844555" cy="5558913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DD8CF5-805F-29C8-0DF0-15B3B46E07D8}"/>
              </a:ext>
            </a:extLst>
          </p:cNvPr>
          <p:cNvSpPr txBox="1"/>
          <p:nvPr/>
        </p:nvSpPr>
        <p:spPr>
          <a:xfrm>
            <a:off x="9453281" y="1771887"/>
            <a:ext cx="22725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EE49242-0418-18C2-9AC5-9D6E14C3E0CD}"/>
              </a:ext>
            </a:extLst>
          </p:cNvPr>
          <p:cNvSpPr/>
          <p:nvPr/>
        </p:nvSpPr>
        <p:spPr>
          <a:xfrm>
            <a:off x="8281878" y="2326341"/>
            <a:ext cx="2179934" cy="3361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6E1271-A548-220B-0E2A-0B8C48A63D10}"/>
              </a:ext>
            </a:extLst>
          </p:cNvPr>
          <p:cNvSpPr txBox="1"/>
          <p:nvPr/>
        </p:nvSpPr>
        <p:spPr>
          <a:xfrm>
            <a:off x="3613178" y="350331"/>
            <a:ext cx="4338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COMPLICANZE CHIRURGIA BARIATRICA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67F522-873E-FACE-4AFB-73EF3094C3E1}"/>
              </a:ext>
            </a:extLst>
          </p:cNvPr>
          <p:cNvSpPr txBox="1"/>
          <p:nvPr/>
        </p:nvSpPr>
        <p:spPr>
          <a:xfrm>
            <a:off x="513517" y="1302867"/>
            <a:ext cx="2565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</a:t>
            </a:r>
            <a:r>
              <a:rPr lang="it-IT" sz="2000" b="1" dirty="0"/>
              <a:t>Precoci:</a:t>
            </a:r>
            <a:endParaRPr lang="it-IT" b="1" dirty="0"/>
          </a:p>
          <a:p>
            <a:endParaRPr lang="it-IT" dirty="0"/>
          </a:p>
          <a:p>
            <a:r>
              <a:rPr lang="it-IT" dirty="0"/>
              <a:t>Sanguinamenti</a:t>
            </a:r>
          </a:p>
          <a:p>
            <a:r>
              <a:rPr lang="it-IT" dirty="0"/>
              <a:t>Leaks anastomotici</a:t>
            </a:r>
          </a:p>
          <a:p>
            <a:r>
              <a:rPr lang="it-IT" dirty="0"/>
              <a:t>TVP</a:t>
            </a:r>
          </a:p>
          <a:p>
            <a:r>
              <a:rPr lang="it-IT" dirty="0"/>
              <a:t>Twist della </a:t>
            </a:r>
            <a:r>
              <a:rPr lang="it-IT" dirty="0" err="1"/>
              <a:t>pauch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A76D94-2811-E772-4894-3A3EADE168D5}"/>
              </a:ext>
            </a:extLst>
          </p:cNvPr>
          <p:cNvSpPr txBox="1"/>
          <p:nvPr/>
        </p:nvSpPr>
        <p:spPr>
          <a:xfrm>
            <a:off x="8174302" y="1193260"/>
            <a:ext cx="3365425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                  </a:t>
            </a:r>
            <a:r>
              <a:rPr lang="it-IT" sz="2000" b="1" dirty="0"/>
              <a:t>Tardive:</a:t>
            </a:r>
            <a:endParaRPr lang="it-IT" b="1" dirty="0"/>
          </a:p>
          <a:p>
            <a:r>
              <a:rPr lang="it-IT" dirty="0"/>
              <a:t>Stenosi anastomotiche</a:t>
            </a:r>
          </a:p>
          <a:p>
            <a:r>
              <a:rPr lang="it-IT" dirty="0"/>
              <a:t>Malassorbimento di: ferro, calcio, vitamina B12                                                  </a:t>
            </a:r>
          </a:p>
          <a:p>
            <a:r>
              <a:rPr lang="it-IT" b="1" dirty="0">
                <a:solidFill>
                  <a:schemeClr val="bg1"/>
                </a:solidFill>
              </a:rPr>
              <a:t>  </a:t>
            </a:r>
            <a:r>
              <a:rPr lang="it-IT" b="1" dirty="0">
                <a:solidFill>
                  <a:srgbClr val="FFFF00"/>
                </a:solidFill>
              </a:rPr>
              <a:t>ULCERA MARGINALE</a:t>
            </a:r>
          </a:p>
          <a:p>
            <a:r>
              <a:rPr lang="it-IT" dirty="0"/>
              <a:t>Malnutrizione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BCEE72-7B31-0986-E182-40C2392C3EB6}"/>
              </a:ext>
            </a:extLst>
          </p:cNvPr>
          <p:cNvSpPr txBox="1"/>
          <p:nvPr/>
        </p:nvSpPr>
        <p:spPr>
          <a:xfrm>
            <a:off x="4239107" y="1302867"/>
            <a:ext cx="32657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              Intermedie:</a:t>
            </a:r>
          </a:p>
          <a:p>
            <a:endParaRPr lang="it-IT" dirty="0"/>
          </a:p>
          <a:p>
            <a:r>
              <a:rPr lang="it-IT" dirty="0"/>
              <a:t>Ernie interne </a:t>
            </a:r>
          </a:p>
          <a:p>
            <a:r>
              <a:rPr lang="it-IT" dirty="0" err="1"/>
              <a:t>Gastroparesi</a:t>
            </a:r>
            <a:endParaRPr lang="it-IT" dirty="0"/>
          </a:p>
          <a:p>
            <a:r>
              <a:rPr lang="it-IT" dirty="0"/>
              <a:t>Dumping</a:t>
            </a: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22E7EE96-20D3-A903-A56D-578E2A579611}"/>
              </a:ext>
            </a:extLst>
          </p:cNvPr>
          <p:cNvSpPr/>
          <p:nvPr/>
        </p:nvSpPr>
        <p:spPr>
          <a:xfrm>
            <a:off x="619432" y="3259394"/>
            <a:ext cx="11120284" cy="1238864"/>
          </a:xfrm>
          <a:prstGeom prst="rightArrow">
            <a:avLst/>
          </a:prstGeom>
          <a:solidFill>
            <a:srgbClr val="1E5082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5726D5C4-7070-218B-8199-A0665A4049D2}"/>
              </a:ext>
            </a:extLst>
          </p:cNvPr>
          <p:cNvCxnSpPr/>
          <p:nvPr/>
        </p:nvCxnSpPr>
        <p:spPr>
          <a:xfrm>
            <a:off x="3244645" y="980768"/>
            <a:ext cx="0" cy="455725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00C4EE8-5ECA-1D98-A4D7-453E293C7FF1}"/>
              </a:ext>
            </a:extLst>
          </p:cNvPr>
          <p:cNvCxnSpPr/>
          <p:nvPr/>
        </p:nvCxnSpPr>
        <p:spPr>
          <a:xfrm>
            <a:off x="7910052" y="980768"/>
            <a:ext cx="0" cy="455725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C61149-760C-0AA8-68DB-6D63764C694A}"/>
              </a:ext>
            </a:extLst>
          </p:cNvPr>
          <p:cNvSpPr txBox="1"/>
          <p:nvPr/>
        </p:nvSpPr>
        <p:spPr>
          <a:xfrm>
            <a:off x="666838" y="3694160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ORE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B42D3AB-9806-73ED-34A0-AC744FC5A87B}"/>
              </a:ext>
            </a:extLst>
          </p:cNvPr>
          <p:cNvSpPr txBox="1"/>
          <p:nvPr/>
        </p:nvSpPr>
        <p:spPr>
          <a:xfrm>
            <a:off x="4100052" y="3694160"/>
            <a:ext cx="289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GIORNI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55D1CAF-5C84-08F3-8C45-0635FF6D82AB}"/>
              </a:ext>
            </a:extLst>
          </p:cNvPr>
          <p:cNvSpPr txBox="1"/>
          <p:nvPr/>
        </p:nvSpPr>
        <p:spPr>
          <a:xfrm>
            <a:off x="8532198" y="3703784"/>
            <a:ext cx="227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SETTIMANE/MESI</a:t>
            </a:r>
          </a:p>
        </p:txBody>
      </p:sp>
    </p:spTree>
    <p:extLst>
      <p:ext uri="{BB962C8B-B14F-4D97-AF65-F5344CB8AC3E}">
        <p14:creationId xmlns:p14="http://schemas.microsoft.com/office/powerpoint/2010/main" val="134156122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F9A3B7-1747-ED17-B57E-8A14806921AF}"/>
              </a:ext>
            </a:extLst>
          </p:cNvPr>
          <p:cNvSpPr txBox="1"/>
          <p:nvPr/>
        </p:nvSpPr>
        <p:spPr>
          <a:xfrm>
            <a:off x="753383" y="397127"/>
            <a:ext cx="100249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L’ulcera marginale rappresenta una comune e potenzialmente seria complicanza successiva a</a:t>
            </a:r>
          </a:p>
          <a:p>
            <a:pPr algn="ctr"/>
            <a:r>
              <a:rPr lang="it-IT" sz="2000" b="1" dirty="0"/>
              <a:t>bypass gastrico (RYGB) e a bypass ad una sola anastomosi (OAGB) </a:t>
            </a:r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B9E7D4-3549-B5FB-A384-1DA811D1AAF7}"/>
              </a:ext>
            </a:extLst>
          </p:cNvPr>
          <p:cNvSpPr txBox="1"/>
          <p:nvPr/>
        </p:nvSpPr>
        <p:spPr>
          <a:xfrm>
            <a:off x="816913" y="4548697"/>
            <a:ext cx="4440891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L’incidenza varia dal 0,6% al 20%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5FCA8FC-CB93-7E8C-1D4E-CEBE3CD7354F}"/>
              </a:ext>
            </a:extLst>
          </p:cNvPr>
          <p:cNvSpPr txBox="1"/>
          <p:nvPr/>
        </p:nvSpPr>
        <p:spPr>
          <a:xfrm>
            <a:off x="1771646" y="1547331"/>
            <a:ext cx="6767235" cy="1323439"/>
          </a:xfrm>
          <a:prstGeom prst="rect">
            <a:avLst/>
          </a:prstGeom>
          <a:solidFill>
            <a:srgbClr val="F3E068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Si tratta più frequentemente di una ulcera localizzata a livello dell’anastomosi gastro-digiunale, nelle immediate vicinanze, nella </a:t>
            </a:r>
            <a:r>
              <a:rPr lang="it-IT" sz="2000" b="1" dirty="0" err="1"/>
              <a:t>pauch</a:t>
            </a:r>
            <a:r>
              <a:rPr lang="it-IT" sz="2000" b="1" dirty="0"/>
              <a:t>, ma sono state descritte anche ulcere </a:t>
            </a:r>
          </a:p>
          <a:p>
            <a:pPr algn="ctr"/>
            <a:r>
              <a:rPr lang="it-IT" sz="2000" b="1" dirty="0"/>
              <a:t>digiuno-</a:t>
            </a:r>
            <a:r>
              <a:rPr lang="it-IT" sz="2000" b="1" dirty="0" err="1"/>
              <a:t>digiunali</a:t>
            </a:r>
            <a:r>
              <a:rPr lang="it-IT" sz="2000" b="1" dirty="0"/>
              <a:t>, ulcere nel </a:t>
            </a:r>
            <a:r>
              <a:rPr lang="it-IT" sz="2000" b="1" dirty="0" err="1"/>
              <a:t>remnant</a:t>
            </a:r>
            <a:r>
              <a:rPr lang="it-IT" sz="2000" b="1" dirty="0"/>
              <a:t> escluso e nel duodeno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A2224BB-EA48-0690-4923-FA63881AF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72" y="3175947"/>
            <a:ext cx="6360497" cy="34937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EB814653-6278-F19E-C08A-656782127052}"/>
                  </a:ext>
                </a:extLst>
              </p14:cNvPr>
              <p14:cNvContentPartPr/>
              <p14:nvPr/>
            </p14:nvContentPartPr>
            <p14:xfrm>
              <a:off x="8210884" y="5891091"/>
              <a:ext cx="723600" cy="1332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EB814653-6278-F19E-C08A-6567821270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1884" y="5882451"/>
                <a:ext cx="741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1EB58608-56E5-2E11-30BA-26A5314F3182}"/>
                  </a:ext>
                </a:extLst>
              </p14:cNvPr>
              <p14:cNvContentPartPr/>
              <p14:nvPr/>
            </p14:nvContentPartPr>
            <p14:xfrm>
              <a:off x="6895444" y="5893611"/>
              <a:ext cx="1339200" cy="2088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1EB58608-56E5-2E11-30BA-26A5314F31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6804" y="5884971"/>
                <a:ext cx="1356840" cy="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789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229C0B-1757-6BDD-AB99-0DC1A3FD9B3A}"/>
              </a:ext>
            </a:extLst>
          </p:cNvPr>
          <p:cNvSpPr txBox="1"/>
          <p:nvPr/>
        </p:nvSpPr>
        <p:spPr>
          <a:xfrm>
            <a:off x="4011390" y="293772"/>
            <a:ext cx="6961410" cy="1508105"/>
          </a:xfrm>
          <a:prstGeom prst="rect">
            <a:avLst/>
          </a:prstGeom>
          <a:solidFill>
            <a:schemeClr val="accent5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dirty="0"/>
              <a:t>      </a:t>
            </a:r>
            <a:r>
              <a:rPr lang="it-IT" sz="2000" b="1" dirty="0">
                <a:solidFill>
                  <a:schemeClr val="bg1"/>
                </a:solidFill>
              </a:rPr>
              <a:t>Il meccanismo fisiopatologico della MU rimane non chiaro</a:t>
            </a:r>
            <a:endParaRPr lang="it-IT" sz="1800" b="1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sz="1800" b="1" dirty="0">
                <a:solidFill>
                  <a:schemeClr val="bg1"/>
                </a:solidFill>
              </a:rPr>
              <a:t>Quello che sappiamo è che ci sono fattori fisiologici,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</a:rPr>
              <a:t> fattori correlati alla chirurgia ma anche fattori di rischio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BA7AB0-9299-D404-AB0A-FC1D4DF395BF}"/>
              </a:ext>
            </a:extLst>
          </p:cNvPr>
          <p:cNvSpPr txBox="1"/>
          <p:nvPr/>
        </p:nvSpPr>
        <p:spPr>
          <a:xfrm>
            <a:off x="5350332" y="2115709"/>
            <a:ext cx="2853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FATTORI DI RISCHIO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8914DDD-7087-9052-CFDE-6349E582D42D}"/>
              </a:ext>
            </a:extLst>
          </p:cNvPr>
          <p:cNvSpPr txBox="1"/>
          <p:nvPr/>
        </p:nvSpPr>
        <p:spPr>
          <a:xfrm>
            <a:off x="4795159" y="3365357"/>
            <a:ext cx="22098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Fumo di sigaretta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A686A9-F7CE-1311-3787-E8EE05752C3D}"/>
              </a:ext>
            </a:extLst>
          </p:cNvPr>
          <p:cNvSpPr txBox="1"/>
          <p:nvPr/>
        </p:nvSpPr>
        <p:spPr>
          <a:xfrm>
            <a:off x="3048000" y="4403910"/>
            <a:ext cx="4522694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Uso di farmaci antinfiammatori non steroidei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DA9768-EE14-1F42-4D3F-474D1F7F4878}"/>
              </a:ext>
            </a:extLst>
          </p:cNvPr>
          <p:cNvSpPr txBox="1"/>
          <p:nvPr/>
        </p:nvSpPr>
        <p:spPr>
          <a:xfrm>
            <a:off x="7228119" y="3813593"/>
            <a:ext cx="2209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Uso/abuso di alcool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8263ED-747B-9F3F-9111-6AC928EFF21A}"/>
              </a:ext>
            </a:extLst>
          </p:cNvPr>
          <p:cNvSpPr txBox="1"/>
          <p:nvPr/>
        </p:nvSpPr>
        <p:spPr>
          <a:xfrm>
            <a:off x="7032177" y="2824172"/>
            <a:ext cx="24787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Infezioni da H. Pylori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7E132BA-5BEC-4550-753F-D5399CED72E6}"/>
              </a:ext>
            </a:extLst>
          </p:cNvPr>
          <p:cNvSpPr txBox="1"/>
          <p:nvPr/>
        </p:nvSpPr>
        <p:spPr>
          <a:xfrm>
            <a:off x="8508113" y="4423608"/>
            <a:ext cx="1093694" cy="369332"/>
          </a:xfrm>
          <a:prstGeom prst="rect">
            <a:avLst/>
          </a:prstGeom>
          <a:solidFill>
            <a:srgbClr val="EB2525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Diabete</a:t>
            </a:r>
            <a:r>
              <a:rPr lang="it-IT" dirty="0"/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C9B01B1-2F47-ABED-B0B5-71074659C593}"/>
              </a:ext>
            </a:extLst>
          </p:cNvPr>
          <p:cNvSpPr txBox="1"/>
          <p:nvPr/>
        </p:nvSpPr>
        <p:spPr>
          <a:xfrm>
            <a:off x="4011389" y="5540548"/>
            <a:ext cx="3048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Ipertensione arteriosa</a:t>
            </a:r>
          </a:p>
        </p:txBody>
      </p:sp>
      <p:pic>
        <p:nvPicPr>
          <p:cNvPr id="2" name="Picture 7" descr="Puffo">
            <a:extLst>
              <a:ext uri="{FF2B5EF4-FFF2-40B4-BE49-F238E27FC236}">
                <a16:creationId xmlns:a16="http://schemas.microsoft.com/office/drawing/2014/main" id="{9D780002-6A06-DBEC-1000-510F7C63A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1" y="1057720"/>
            <a:ext cx="2447925" cy="54737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lemento grafico 5" descr="Punto interrogativo">
            <a:extLst>
              <a:ext uri="{FF2B5EF4-FFF2-40B4-BE49-F238E27FC236}">
                <a16:creationId xmlns:a16="http://schemas.microsoft.com/office/drawing/2014/main" id="{50F4BC16-66B5-6711-91A2-B5A7DD6D6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5293" y="924854"/>
            <a:ext cx="1221694" cy="150810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E4C424-E784-C97C-4D39-0880FDB84299}"/>
              </a:ext>
            </a:extLst>
          </p:cNvPr>
          <p:cNvSpPr txBox="1"/>
          <p:nvPr/>
        </p:nvSpPr>
        <p:spPr>
          <a:xfrm>
            <a:off x="7914290" y="5777038"/>
            <a:ext cx="2932386" cy="369332"/>
          </a:xfrm>
          <a:prstGeom prst="rect">
            <a:avLst/>
          </a:prstGeom>
          <a:solidFill>
            <a:srgbClr val="E5F3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Farmaci immunosoppressori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E3AF96-0461-DE54-889E-26DFB92850C8}"/>
              </a:ext>
            </a:extLst>
          </p:cNvPr>
          <p:cNvSpPr txBox="1"/>
          <p:nvPr/>
        </p:nvSpPr>
        <p:spPr>
          <a:xfrm>
            <a:off x="9191297" y="5111608"/>
            <a:ext cx="1403732" cy="369332"/>
          </a:xfrm>
          <a:prstGeom prst="rect">
            <a:avLst/>
          </a:prstGeom>
          <a:solidFill>
            <a:srgbClr val="F38B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Aspirina</a:t>
            </a:r>
          </a:p>
        </p:txBody>
      </p:sp>
    </p:spTree>
    <p:extLst>
      <p:ext uri="{BB962C8B-B14F-4D97-AF65-F5344CB8AC3E}">
        <p14:creationId xmlns:p14="http://schemas.microsoft.com/office/powerpoint/2010/main" val="40801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90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409C42-3481-25EB-5E84-0EE4C76E40B2}"/>
              </a:ext>
            </a:extLst>
          </p:cNvPr>
          <p:cNvSpPr txBox="1"/>
          <p:nvPr/>
        </p:nvSpPr>
        <p:spPr>
          <a:xfrm>
            <a:off x="4365523" y="235974"/>
            <a:ext cx="420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FISIOPATOLOGIA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C89779-7D93-ECB8-F258-CA2E72F454CC}"/>
              </a:ext>
            </a:extLst>
          </p:cNvPr>
          <p:cNvSpPr txBox="1"/>
          <p:nvPr/>
        </p:nvSpPr>
        <p:spPr>
          <a:xfrm>
            <a:off x="120028" y="917871"/>
            <a:ext cx="5705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Uno dei principali indiziati  per la formazione della MU </a:t>
            </a:r>
          </a:p>
          <a:p>
            <a:pPr algn="ctr"/>
            <a:r>
              <a:rPr lang="it-IT" b="1" dirty="0"/>
              <a:t>è sicuramente rappresentato dall’aumentata secrezione acida gastrica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D4EAD9-53E3-1033-95A6-66C372885311}"/>
              </a:ext>
            </a:extLst>
          </p:cNvPr>
          <p:cNvSpPr txBox="1"/>
          <p:nvPr/>
        </p:nvSpPr>
        <p:spPr>
          <a:xfrm>
            <a:off x="221226" y="2081761"/>
            <a:ext cx="6182145" cy="3693319"/>
          </a:xfrm>
          <a:prstGeom prst="rect">
            <a:avLst/>
          </a:prstGeom>
          <a:solidFill>
            <a:srgbClr val="E5F35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gastrina è il maggior attivatore della secrezione acida, stimolando le cellule parietali alla produzione dell’acido cloridrico.                            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livelli di gastrina sono ridotti dopo bypass gastrico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Ipertrofia delle cellule parietali nella tasca gastrica che mantengono risposta a stimoli vagali ed al passaggio del cibo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Identificata mucosa antrale e grande densità di G cellule nella tasca gastrica nei pazienti con 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mucosa digiunale è molto sensibile alla secrezione acida, poiché intrinsecamente manca la protezione per tamponare l’HCl, attivando la pepsina può causare 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Aumento di acido nello stomaco escluso con danno e infiammazione sulla muscosa antrale e duodenale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202F62A-352B-C1FB-63DF-A01561710509}"/>
              </a:ext>
            </a:extLst>
          </p:cNvPr>
          <p:cNvSpPr/>
          <p:nvPr/>
        </p:nvSpPr>
        <p:spPr>
          <a:xfrm>
            <a:off x="8849030" y="3601663"/>
            <a:ext cx="1017639" cy="7079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94927B5-F17D-F622-5B12-EB0526217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71" y="2934093"/>
            <a:ext cx="5174530" cy="19697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5F4DF6-3617-FC18-9DC0-61DEFFF67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82" y="1026471"/>
            <a:ext cx="4544660" cy="18370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673215A-6E9F-0F4A-8085-7B9097DD3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67" y="4992743"/>
            <a:ext cx="4871208" cy="149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AB496E24-0088-2E0D-ECC1-F62EDA7A1083}"/>
              </a:ext>
            </a:extLst>
          </p:cNvPr>
          <p:cNvSpPr/>
          <p:nvPr/>
        </p:nvSpPr>
        <p:spPr>
          <a:xfrm>
            <a:off x="8565777" y="3294530"/>
            <a:ext cx="1519517" cy="8606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B545EB-CC6A-45C5-BF26-C6CB3E969A65}"/>
              </a:ext>
            </a:extLst>
          </p:cNvPr>
          <p:cNvSpPr txBox="1"/>
          <p:nvPr/>
        </p:nvSpPr>
        <p:spPr>
          <a:xfrm>
            <a:off x="2353230" y="66768"/>
            <a:ext cx="137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    H pylori</a:t>
            </a:r>
          </a:p>
        </p:txBody>
      </p:sp>
      <p:pic>
        <p:nvPicPr>
          <p:cNvPr id="3074" name="Picture 2" descr="Helicobacter pylori | MyPathologyReport.ca">
            <a:extLst>
              <a:ext uri="{FF2B5EF4-FFF2-40B4-BE49-F238E27FC236}">
                <a16:creationId xmlns:a16="http://schemas.microsoft.com/office/drawing/2014/main" id="{76F94780-01D1-D3BE-1368-4C144E620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4299010"/>
            <a:ext cx="4088071" cy="229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3F8A81C-3D30-10B8-8C0C-C5056746F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9" y="4258669"/>
            <a:ext cx="6710083" cy="23601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012ACF-2C24-37DC-5BE5-6CA575D2FCA3}"/>
              </a:ext>
            </a:extLst>
          </p:cNvPr>
          <p:cNvSpPr txBox="1"/>
          <p:nvPr/>
        </p:nvSpPr>
        <p:spPr>
          <a:xfrm>
            <a:off x="399739" y="515847"/>
            <a:ext cx="7039593" cy="3139321"/>
          </a:xfrm>
          <a:prstGeom prst="rect">
            <a:avLst/>
          </a:prstGeom>
          <a:solidFill>
            <a:srgbClr val="F3E068"/>
          </a:solidFill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Già noto per il suo ruolo centrale nello sviluppo di ulcere </a:t>
            </a:r>
            <a:r>
              <a:rPr lang="it-IT" dirty="0" err="1"/>
              <a:t>gastrodigiunali</a:t>
            </a:r>
            <a:r>
              <a:rPr lang="it-IT" dirty="0"/>
              <a:t> </a:t>
            </a:r>
          </a:p>
          <a:p>
            <a:r>
              <a:rPr lang="it-IT" dirty="0"/>
              <a:t>gioca un ruolo centrale anche nella formazione delle MU </a:t>
            </a:r>
          </a:p>
          <a:p>
            <a:r>
              <a:rPr lang="it-IT" dirty="0"/>
              <a:t>L’Hp crea uno stato infiammatorio cronico, accompagnato da gastrite, metaplasia ed infine MU</a:t>
            </a:r>
          </a:p>
          <a:p>
            <a:endParaRPr lang="it-IT" dirty="0"/>
          </a:p>
          <a:p>
            <a:r>
              <a:rPr lang="it-IT" dirty="0"/>
              <a:t>La sua recrudescenza in pazienti sottoposti a chirurgia bariatrica andrebbe controllata ma la diagnosi può essere una sfida  soprattutto coi test meno invasivi come l’urea </a:t>
            </a:r>
            <a:r>
              <a:rPr lang="it-IT" dirty="0" err="1"/>
              <a:t>breath</a:t>
            </a:r>
            <a:r>
              <a:rPr lang="it-IT" dirty="0"/>
              <a:t> test (falsi positivi)</a:t>
            </a:r>
          </a:p>
          <a:p>
            <a:endParaRPr lang="it-IT" dirty="0"/>
          </a:p>
          <a:p>
            <a:r>
              <a:rPr lang="it-IT" dirty="0"/>
              <a:t>Il </a:t>
            </a:r>
            <a:r>
              <a:rPr lang="it-IT" dirty="0" err="1"/>
              <a:t>gold</a:t>
            </a:r>
            <a:r>
              <a:rPr lang="it-IT" dirty="0"/>
              <a:t> standard per la diagnosi rimane la </a:t>
            </a:r>
            <a:r>
              <a:rPr lang="it-IT" b="1" dirty="0"/>
              <a:t>biopsia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C88473-E313-7D77-C6CA-9752E12E12E7}"/>
              </a:ext>
            </a:extLst>
          </p:cNvPr>
          <p:cNvSpPr txBox="1"/>
          <p:nvPr/>
        </p:nvSpPr>
        <p:spPr>
          <a:xfrm>
            <a:off x="2507226" y="3563470"/>
            <a:ext cx="760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L’eradicazione dell’ H. pylori preoperatoria ridurrebbe la MU dal  </a:t>
            </a:r>
            <a:r>
              <a:rPr lang="it-IT" sz="2400" dirty="0">
                <a:solidFill>
                  <a:srgbClr val="FF0000"/>
                </a:solidFill>
              </a:rPr>
              <a:t>6,8% al 2,4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3640C12-4F4E-8347-7210-B30BEE0BD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82" y="593557"/>
            <a:ext cx="3817259" cy="25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3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ANS - Meccanismo d'Azione, Indicazioni e Storia">
            <a:extLst>
              <a:ext uri="{FF2B5EF4-FFF2-40B4-BE49-F238E27FC236}">
                <a16:creationId xmlns:a16="http://schemas.microsoft.com/office/drawing/2014/main" id="{A28140DB-EC84-96D5-47D6-FFC0AC2D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966" y="5177118"/>
            <a:ext cx="2110135" cy="153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715CEC-8A61-CA25-3D4A-D2FBEB257319}"/>
              </a:ext>
            </a:extLst>
          </p:cNvPr>
          <p:cNvSpPr txBox="1"/>
          <p:nvPr/>
        </p:nvSpPr>
        <p:spPr>
          <a:xfrm>
            <a:off x="294968" y="663887"/>
            <a:ext cx="4395019" cy="1200329"/>
          </a:xfrm>
          <a:prstGeom prst="rect">
            <a:avLst/>
          </a:prstGeom>
          <a:solidFill>
            <a:srgbClr val="F3E068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                           Fumo</a:t>
            </a:r>
          </a:p>
          <a:p>
            <a:pPr algn="ctr"/>
            <a:r>
              <a:rPr lang="it-IT" dirty="0"/>
              <a:t>Causa danno ischemico alle mucosa intestinale, favorisce altresì la formazione di uno stato pro-infiammatorio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025990-51F0-FE84-DA36-C1926957F565}"/>
              </a:ext>
            </a:extLst>
          </p:cNvPr>
          <p:cNvSpPr txBox="1"/>
          <p:nvPr/>
        </p:nvSpPr>
        <p:spPr>
          <a:xfrm>
            <a:off x="6681019" y="475169"/>
            <a:ext cx="3996813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                                Alcool</a:t>
            </a:r>
          </a:p>
          <a:p>
            <a:pPr algn="ctr"/>
            <a:r>
              <a:rPr lang="it-IT" dirty="0"/>
              <a:t>Ruolo controverso nella letteratura.</a:t>
            </a:r>
          </a:p>
          <a:p>
            <a:pPr algn="ctr"/>
            <a:r>
              <a:rPr lang="it-IT" dirty="0"/>
              <a:t>L’unica cosa certa è l’alterazione della flora intestinale e la perdita dei normali meccanismi di barriera della mucosa gastro-duodenale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2C7805-A07C-CBD5-765F-062EC87CB0E9}"/>
              </a:ext>
            </a:extLst>
          </p:cNvPr>
          <p:cNvSpPr txBox="1"/>
          <p:nvPr/>
        </p:nvSpPr>
        <p:spPr>
          <a:xfrm>
            <a:off x="488968" y="4399446"/>
            <a:ext cx="10397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                               Farmaci antinfiammatorio non steroidei</a:t>
            </a:r>
          </a:p>
          <a:p>
            <a:r>
              <a:rPr lang="it-IT" dirty="0"/>
              <a:t> Inibizione non selettiva delle ciclossigenasi</a:t>
            </a:r>
            <a:r>
              <a:rPr lang="it-IT" dirty="0">
                <a:sym typeface="Wingdings" pitchFamily="2" charset="2"/>
              </a:rPr>
              <a:t> riduzione della produzione di prostaglandine  </a:t>
            </a:r>
          </a:p>
          <a:p>
            <a:r>
              <a:rPr lang="it-IT" dirty="0">
                <a:sym typeface="Wingdings" pitchFamily="2" charset="2"/>
              </a:rPr>
              <a:t>diminuzione del flusso ematico diminuzione della secrezione di bicarbonato e muco</a:t>
            </a:r>
          </a:p>
          <a:p>
            <a:r>
              <a:rPr lang="it-IT" b="1" dirty="0">
                <a:sym typeface="Wingdings" pitchFamily="2" charset="2"/>
              </a:rPr>
              <a:t>Il danno dipende dal tipo e dal periodo di assunzione</a:t>
            </a:r>
          </a:p>
          <a:p>
            <a:endParaRPr lang="it-IT" b="1" dirty="0">
              <a:sym typeface="Wingdings" pitchFamily="2" charset="2"/>
            </a:endParaRPr>
          </a:p>
          <a:p>
            <a:r>
              <a:rPr lang="it-IT" dirty="0">
                <a:sym typeface="Wingdings" pitchFamily="2" charset="2"/>
              </a:rPr>
              <a:t>Terapia a breve termine con FANS  (&lt; 30 GIORNI)  posso essere attuate nei pazienti </a:t>
            </a:r>
          </a:p>
          <a:p>
            <a:r>
              <a:rPr lang="it-IT" dirty="0">
                <a:sym typeface="Wingdings" pitchFamily="2" charset="2"/>
              </a:rPr>
              <a:t>senza aumentare significativamente il rischio di ulcera marginale.</a:t>
            </a:r>
          </a:p>
        </p:txBody>
      </p:sp>
      <p:pic>
        <p:nvPicPr>
          <p:cNvPr id="4098" name="Picture 2" descr="Fumo e inquinamento atmosferico: analogie e differenze | Fondazione Umberto  Veronesi">
            <a:extLst>
              <a:ext uri="{FF2B5EF4-FFF2-40B4-BE49-F238E27FC236}">
                <a16:creationId xmlns:a16="http://schemas.microsoft.com/office/drawing/2014/main" id="{3E1150BF-AD59-73D2-4529-32E7CC11F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4" y="1952497"/>
            <a:ext cx="3403600" cy="19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cette con Alcool | Buonissimo">
            <a:extLst>
              <a:ext uri="{FF2B5EF4-FFF2-40B4-BE49-F238E27FC236}">
                <a16:creationId xmlns:a16="http://schemas.microsoft.com/office/drawing/2014/main" id="{AF665A6E-72A8-4C3B-B0A1-785FCB03F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84" y="2310177"/>
            <a:ext cx="3403600" cy="193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D47889-69C5-C8E6-A656-02D104D9A9D4}"/>
              </a:ext>
            </a:extLst>
          </p:cNvPr>
          <p:cNvSpPr txBox="1"/>
          <p:nvPr/>
        </p:nvSpPr>
        <p:spPr>
          <a:xfrm>
            <a:off x="4141690" y="107576"/>
            <a:ext cx="2017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Fattori di rischio</a:t>
            </a:r>
          </a:p>
        </p:txBody>
      </p:sp>
    </p:spTree>
    <p:extLst>
      <p:ext uri="{BB962C8B-B14F-4D97-AF65-F5344CB8AC3E}">
        <p14:creationId xmlns:p14="http://schemas.microsoft.com/office/powerpoint/2010/main" val="66476552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60FC3F54-9937-5B54-2F80-C9FAF467B413}"/>
              </a:ext>
            </a:extLst>
          </p:cNvPr>
          <p:cNvSpPr/>
          <p:nvPr/>
        </p:nvSpPr>
        <p:spPr>
          <a:xfrm>
            <a:off x="6727001" y="5818039"/>
            <a:ext cx="900519" cy="4694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5CAF56-11CE-9086-B78D-16F49CDFF985}"/>
              </a:ext>
            </a:extLst>
          </p:cNvPr>
          <p:cNvSpPr txBox="1"/>
          <p:nvPr/>
        </p:nvSpPr>
        <p:spPr>
          <a:xfrm>
            <a:off x="195939" y="97967"/>
            <a:ext cx="7609641" cy="2677656"/>
          </a:xfrm>
          <a:prstGeom prst="rect">
            <a:avLst/>
          </a:prstGeom>
          <a:solidFill>
            <a:srgbClr val="F3E068"/>
          </a:solidFill>
        </p:spPr>
        <p:txBody>
          <a:bodyPr wrap="square" rtlCol="0">
            <a:spAutoFit/>
          </a:bodyPr>
          <a:lstStyle/>
          <a:p>
            <a:r>
              <a:rPr lang="it-IT" sz="2000" b="1" dirty="0"/>
              <a:t>                                                 </a:t>
            </a:r>
            <a:r>
              <a:rPr lang="it-IT" sz="2400" b="1" dirty="0"/>
              <a:t>Diabete</a:t>
            </a:r>
            <a:endParaRPr lang="it-IT" sz="2000" b="1" dirty="0"/>
          </a:p>
          <a:p>
            <a:endParaRPr lang="it-IT" b="1" dirty="0"/>
          </a:p>
          <a:p>
            <a:r>
              <a:rPr lang="it-IT" dirty="0"/>
              <a:t>                   Aumenta rischio di MU con diversi meccanismi: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Insulino</a:t>
            </a:r>
            <a:r>
              <a:rPr lang="it-IT" b="1" dirty="0"/>
              <a:t> resistenza </a:t>
            </a:r>
            <a:r>
              <a:rPr lang="it-IT" dirty="0">
                <a:sym typeface="Wingdings" pitchFamily="2" charset="2"/>
              </a:rPr>
              <a:t> over espressione di mediatori pro infiammatori  vasocostrizione</a:t>
            </a:r>
          </a:p>
          <a:p>
            <a:endParaRPr lang="it-IT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ym typeface="Wingdings" pitchFamily="2" charset="2"/>
              </a:rPr>
              <a:t>Acidi grassi </a:t>
            </a:r>
            <a:r>
              <a:rPr lang="it-IT" dirty="0">
                <a:sym typeface="Wingdings" pitchFamily="2" charset="2"/>
              </a:rPr>
              <a:t>nel circolo sanguigno  attivazione di fattori pro-trombotici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E26F59-3CA4-E697-A4F9-CFEE8B994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1" y="2981615"/>
            <a:ext cx="7772400" cy="1961535"/>
          </a:xfrm>
          <a:prstGeom prst="rect">
            <a:avLst/>
          </a:prstGeom>
        </p:spPr>
      </p:pic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8E26078F-4955-57A1-86C0-860AB9B334E1}"/>
              </a:ext>
            </a:extLst>
          </p:cNvPr>
          <p:cNvSpPr/>
          <p:nvPr/>
        </p:nvSpPr>
        <p:spPr>
          <a:xfrm>
            <a:off x="7344697" y="1263895"/>
            <a:ext cx="309717" cy="1194620"/>
          </a:xfrm>
          <a:prstGeom prst="rightBrac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6">
            <a:extLst>
              <a:ext uri="{FF2B5EF4-FFF2-40B4-BE49-F238E27FC236}">
                <a16:creationId xmlns:a16="http://schemas.microsoft.com/office/drawing/2014/main" id="{25E901BB-3DF2-CB79-3508-8A7FC62E9739}"/>
              </a:ext>
            </a:extLst>
          </p:cNvPr>
          <p:cNvSpPr/>
          <p:nvPr/>
        </p:nvSpPr>
        <p:spPr>
          <a:xfrm>
            <a:off x="7919884" y="909934"/>
            <a:ext cx="2949677" cy="1548581"/>
          </a:xfrm>
          <a:prstGeom prst="triangle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C11C02-9DCA-DE4F-7B20-0D686D8555DC}"/>
              </a:ext>
            </a:extLst>
          </p:cNvPr>
          <p:cNvSpPr txBox="1"/>
          <p:nvPr/>
        </p:nvSpPr>
        <p:spPr>
          <a:xfrm>
            <a:off x="8406580" y="1521114"/>
            <a:ext cx="1976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DIMINUZIONE PERFUSIONE TISSUTALE</a:t>
            </a:r>
          </a:p>
        </p:txBody>
      </p:sp>
      <p:sp>
        <p:nvSpPr>
          <p:cNvPr id="10" name="Freccia giù 9">
            <a:extLst>
              <a:ext uri="{FF2B5EF4-FFF2-40B4-BE49-F238E27FC236}">
                <a16:creationId xmlns:a16="http://schemas.microsoft.com/office/drawing/2014/main" id="{57FA77CE-EEBF-A247-A2DB-CB7A6A0D87F5}"/>
              </a:ext>
            </a:extLst>
          </p:cNvPr>
          <p:cNvSpPr/>
          <p:nvPr/>
        </p:nvSpPr>
        <p:spPr>
          <a:xfrm>
            <a:off x="5788742" y="4986373"/>
            <a:ext cx="614516" cy="6046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C37A292-3F2D-EE87-8ED3-8FFA2215A07F}"/>
              </a:ext>
            </a:extLst>
          </p:cNvPr>
          <p:cNvSpPr txBox="1"/>
          <p:nvPr/>
        </p:nvSpPr>
        <p:spPr>
          <a:xfrm>
            <a:off x="2615669" y="5521062"/>
            <a:ext cx="69759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OGNI AUMENTO DI 1 UNITA’ DI HBA1C SOPRA IL 6,0 % AUMENTA 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IL RISCHIO DI MU DEL    </a:t>
            </a:r>
            <a:r>
              <a:rPr lang="it-IT" sz="2800" b="1" dirty="0">
                <a:solidFill>
                  <a:srgbClr val="FF0000"/>
                </a:solidFill>
              </a:rPr>
              <a:t>23%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FF3A2B-7491-7C5D-A5AF-53BC01AD0DB8}"/>
              </a:ext>
            </a:extLst>
          </p:cNvPr>
          <p:cNvSpPr txBox="1"/>
          <p:nvPr/>
        </p:nvSpPr>
        <p:spPr>
          <a:xfrm>
            <a:off x="1579196" y="307112"/>
            <a:ext cx="430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FATTORI CORRELATI ALLA CHIRURGIA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EDE617-A01E-B3F4-8E22-4C09859D4BA3}"/>
              </a:ext>
            </a:extLst>
          </p:cNvPr>
          <p:cNvSpPr txBox="1"/>
          <p:nvPr/>
        </p:nvSpPr>
        <p:spPr>
          <a:xfrm>
            <a:off x="1013798" y="853134"/>
            <a:ext cx="5653702" cy="3139321"/>
          </a:xfrm>
          <a:prstGeom prst="rect">
            <a:avLst/>
          </a:prstGeom>
          <a:solidFill>
            <a:srgbClr val="F3E068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b="1" dirty="0"/>
              <a:t>Dimensioni della tasca gastrica grande vs piccola</a:t>
            </a:r>
          </a:p>
          <a:p>
            <a:r>
              <a:rPr lang="it-IT" dirty="0"/>
              <a:t>  (raddoppio dell’incidenza della MU con </a:t>
            </a:r>
            <a:r>
              <a:rPr lang="it-IT" dirty="0" err="1"/>
              <a:t>pauch</a:t>
            </a:r>
            <a:r>
              <a:rPr lang="it-IT" dirty="0"/>
              <a:t> &gt; 5 cm</a:t>
            </a:r>
            <a:r>
              <a:rPr lang="it-IT" baseline="30000" dirty="0"/>
              <a:t>3</a:t>
            </a:r>
            <a:r>
              <a:rPr lang="it-IT" dirty="0"/>
              <a:t>)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b="1" dirty="0"/>
              <a:t>Fattori infiammatori iatrogeni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fili di sutura non riassorbibili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utilizzo di suturatrici meccaniche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b="1" dirty="0"/>
              <a:t>Tecnica chirurgica</a:t>
            </a:r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tensione eccessiva dell’anastomosi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scarsa perfusione ematica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stapler</a:t>
            </a:r>
            <a:r>
              <a:rPr lang="it-IT" dirty="0"/>
              <a:t> lineare (2,1%) vs circolare (10,3%)</a:t>
            </a:r>
          </a:p>
        </p:txBody>
      </p:sp>
      <p:pic>
        <p:nvPicPr>
          <p:cNvPr id="9218" name="Picture 2" descr="Bariatric Surgery | Bariatric Equipment | ETHICON™ | J&amp;J MedTech EMEA">
            <a:extLst>
              <a:ext uri="{FF2B5EF4-FFF2-40B4-BE49-F238E27FC236}">
                <a16:creationId xmlns:a16="http://schemas.microsoft.com/office/drawing/2014/main" id="{E55FF202-5AFA-925F-125D-19D5A95BB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 r="47984" b="4086"/>
          <a:stretch/>
        </p:blipFill>
        <p:spPr bwMode="auto">
          <a:xfrm>
            <a:off x="7876509" y="357309"/>
            <a:ext cx="3201603" cy="317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F3D1923-8A4E-3874-8D33-42D69D1D9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1" t="48565" r="3310" b="3541"/>
          <a:stretch/>
        </p:blipFill>
        <p:spPr>
          <a:xfrm>
            <a:off x="753035" y="4327385"/>
            <a:ext cx="4836606" cy="23083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870D5D8-8CEC-882D-EA5F-BAF343AA4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33" y="4086222"/>
            <a:ext cx="5176788" cy="25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5779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2258</TotalTime>
  <Words>1155</Words>
  <Application>Microsoft Macintosh PowerPoint</Application>
  <PresentationFormat>Widescreen</PresentationFormat>
  <Paragraphs>182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RetrospectVTI</vt:lpstr>
      <vt:lpstr>ULCERA MARGINALE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Franco Ciampaglia</cp:lastModifiedBy>
  <cp:revision>175</cp:revision>
  <dcterms:created xsi:type="dcterms:W3CDTF">2022-02-27T17:36:31Z</dcterms:created>
  <dcterms:modified xsi:type="dcterms:W3CDTF">2024-05-12T20:59:06Z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